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4"/>
  </p:sldMasterIdLst>
  <p:notesMasterIdLst>
    <p:notesMasterId r:id="rId14"/>
  </p:notesMasterIdLst>
  <p:sldIdLst>
    <p:sldId id="3825" r:id="rId5"/>
    <p:sldId id="3826" r:id="rId6"/>
    <p:sldId id="3827" r:id="rId7"/>
    <p:sldId id="3791" r:id="rId8"/>
    <p:sldId id="3836" r:id="rId9"/>
    <p:sldId id="3831" r:id="rId10"/>
    <p:sldId id="3837" r:id="rId11"/>
    <p:sldId id="3794" r:id="rId12"/>
    <p:sldId id="383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userDrawn="1">
          <p15:clr>
            <a:srgbClr val="A4A3A4"/>
          </p15:clr>
        </p15:guide>
        <p15:guide id="2" orient="horz" pos="3408" userDrawn="1">
          <p15:clr>
            <a:srgbClr val="A4A3A4"/>
          </p15:clr>
        </p15:guide>
        <p15:guide id="3" pos="6936" userDrawn="1">
          <p15:clr>
            <a:srgbClr val="A4A3A4"/>
          </p15:clr>
        </p15:guide>
        <p15:guide id="4" pos="7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90DBBE-946C-4D2F-B101-1D6FCEB82785}" v="436" dt="2023-09-03T18:55:30.424"/>
    <p1510:client id="{58556FDC-8879-43F0-97BC-D0C3FD6010DD}" v="8" dt="2023-09-06T23:30:25.08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548" autoAdjust="0"/>
    <p:restoredTop sz="94660"/>
  </p:normalViewPr>
  <p:slideViewPr>
    <p:cSldViewPr snapToGrid="0">
      <p:cViewPr>
        <p:scale>
          <a:sx n="100" d="100"/>
          <a:sy n="100" d="100"/>
        </p:scale>
        <p:origin x="-859" y="-754"/>
      </p:cViewPr>
      <p:guideLst>
        <p:guide orient="horz" pos="1200"/>
        <p:guide orient="horz" pos="3408"/>
        <p:guide pos="6936"/>
        <p:guide pos="74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7BA811-8917-4F1D-B22F-E96045BFA4E0}" type="datetimeFigureOut">
              <a:rPr lang="en-US" smtClean="0"/>
              <a:t>9/6/2023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0C6A29-4676-420C-BBE3-ACC2B80F64D4}" type="slidenum">
              <a:rPr lang="en-US" smtClean="0"/>
              <a:t>‹#›</a:t>
            </a:fld>
            <a:endParaRPr lang="en-US" dirty="0"/>
          </a:p>
        </p:txBody>
      </p:sp>
    </p:spTree>
    <p:extLst>
      <p:ext uri="{BB962C8B-B14F-4D97-AF65-F5344CB8AC3E}">
        <p14:creationId xmlns:p14="http://schemas.microsoft.com/office/powerpoint/2010/main" val="3804597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a:extLst>
              <a:ext uri="{FF2B5EF4-FFF2-40B4-BE49-F238E27FC236}">
                <a16:creationId xmlns:a16="http://schemas.microsoft.com/office/drawing/2014/main" id="{FCE00AC6-1AA1-42D9-83DD-4C308C3F9322}"/>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5319A315-F756-49EC-8181-0EC3F0A37B09}"/>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560F3E26-F530-48F5-983F-9DCFF41D4F39}"/>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97701E-DAF9-4174-AA91-DA203CD27D6A}"/>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F765374-1A4B-41DC-9E75-A95A6C655328}"/>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7618DB8E-B14E-42E2-B454-6F4F36A8A9D9}"/>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97666F55-03F1-4D18-9653-0F360E127A7E}"/>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5093208" y="2743200"/>
            <a:ext cx="6592824" cy="2386584"/>
          </a:xfrm>
        </p:spPr>
        <p:txBody>
          <a:bodyPr anchor="b"/>
          <a:lstStyle>
            <a:lvl1pPr algn="r">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5093208" y="5221224"/>
            <a:ext cx="6592824" cy="99669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010415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445312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445312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Text Placeholder 4">
            <a:extLst>
              <a:ext uri="{FF2B5EF4-FFF2-40B4-BE49-F238E27FC236}">
                <a16:creationId xmlns:a16="http://schemas.microsoft.com/office/drawing/2014/main" id="{ACF5677B-E56F-4452-ADDC-DA0E20A955EC}"/>
              </a:ext>
            </a:extLst>
          </p:cNvPr>
          <p:cNvSpPr>
            <a:spLocks noGrp="1"/>
          </p:cNvSpPr>
          <p:nvPr>
            <p:ph type="body" sz="quarter" idx="13"/>
          </p:nvPr>
        </p:nvSpPr>
        <p:spPr>
          <a:xfrm>
            <a:off x="806500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3" name="Content Placeholder 5">
            <a:extLst>
              <a:ext uri="{FF2B5EF4-FFF2-40B4-BE49-F238E27FC236}">
                <a16:creationId xmlns:a16="http://schemas.microsoft.com/office/drawing/2014/main" id="{865D9C09-AB3B-40EB-B1DA-9C6D72343451}"/>
              </a:ext>
            </a:extLst>
          </p:cNvPr>
          <p:cNvSpPr>
            <a:spLocks noGrp="1"/>
          </p:cNvSpPr>
          <p:nvPr>
            <p:ph sz="quarter" idx="14"/>
          </p:nvPr>
        </p:nvSpPr>
        <p:spPr>
          <a:xfrm>
            <a:off x="806500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67273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FAA9DFF3-1B49-48A9-BF8A-57DD7D07CFAF}"/>
              </a:ext>
            </a:extLst>
          </p:cNvPr>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anchor="ctr">
            <a:noAutofit/>
          </a:bodyPr>
          <a:lstStyle>
            <a:lvl1pPr algn="ctr">
              <a:buNone/>
              <a:defRPr sz="1800"/>
            </a:lvl1pPr>
          </a:lstStyle>
          <a:p>
            <a:endParaRPr lang="en-US" dirty="0"/>
          </a:p>
        </p:txBody>
      </p:sp>
      <p:sp>
        <p:nvSpPr>
          <p:cNvPr id="21" name="Picture Placeholder 20">
            <a:extLst>
              <a:ext uri="{FF2B5EF4-FFF2-40B4-BE49-F238E27FC236}">
                <a16:creationId xmlns:a16="http://schemas.microsoft.com/office/drawing/2014/main" id="{5CFEFC13-B998-4A6F-A7ED-411E266D288C}"/>
              </a:ext>
            </a:extLst>
          </p:cNvPr>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anchor="ctr">
            <a:noAutofit/>
          </a:bodyPr>
          <a:lstStyle>
            <a:lvl1pPr algn="ctr">
              <a:buNone/>
              <a:defRPr sz="1800"/>
            </a:lvl1pPr>
          </a:lstStyle>
          <a:p>
            <a:endParaRPr lang="en-US" dirty="0"/>
          </a:p>
        </p:txBody>
      </p:sp>
      <p:sp>
        <p:nvSpPr>
          <p:cNvPr id="10" name="Oval 9">
            <a:extLst>
              <a:ext uri="{FF2B5EF4-FFF2-40B4-BE49-F238E27FC236}">
                <a16:creationId xmlns:a16="http://schemas.microsoft.com/office/drawing/2014/main" id="{B7BFFB5A-A05C-4B0C-905C-5884361304B2}"/>
              </a:ext>
            </a:extLst>
          </p:cNvPr>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9F33AC6C-4807-4785-AE9F-84BFEEDA9F7E}"/>
              </a:ext>
            </a:extLst>
          </p:cNvPr>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841248" y="365760"/>
            <a:ext cx="5120640" cy="1325880"/>
          </a:xfrm>
        </p:spPr>
        <p:txBody>
          <a:bodyPr/>
          <a:lstStyle/>
          <a:p>
            <a:r>
              <a:rPr lang="en-US" dirty="0"/>
              <a:t>Click to edit Master title style</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41248" y="1828800"/>
            <a:ext cx="5093208" cy="4352544"/>
          </a:xfrm>
        </p:spPr>
        <p:txBody>
          <a:bodyPr/>
          <a:lstStyle>
            <a:lvl1pPr marL="0" indent="0">
              <a:buNone/>
              <a:defRPr sz="2400"/>
            </a:lvl1pPr>
            <a:lvl2pPr marL="228600">
              <a:defRPr/>
            </a:lvl2pPr>
            <a:lvl3pPr marL="457200">
              <a:defRPr/>
            </a:lvl3pPr>
            <a:lvl4pPr marL="685800">
              <a:defRPr/>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413178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642EAF0-DE94-4F90-82E3-6F316AA8353A}"/>
              </a:ext>
            </a:extLst>
          </p:cNvPr>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CE9CE183-B21E-41EB-A082-DF9C3AD659D5}"/>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5C76330B-4C5E-463F-921A-D91F1F1F6049}"/>
              </a:ext>
            </a:extLst>
          </p:cNvPr>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1389888" y="1234440"/>
            <a:ext cx="3236976" cy="4069080"/>
          </a:xfrm>
        </p:spPr>
        <p:txBody>
          <a:bodyPr/>
          <a:lstStyle>
            <a:lvl1pPr algn="ctr">
              <a:defRPr>
                <a:solidFill>
                  <a:schemeClr val="bg1"/>
                </a:solidFill>
              </a:defRPr>
            </a:lvl1pPr>
          </a:lstStyle>
          <a:p>
            <a:r>
              <a:rPr lang="en-US"/>
              <a:t>Click to edit Master title style</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a:lstStyle>
            <a:lvl1pPr algn="l">
              <a:defRPr>
                <a:latin typeface="+mn-lt"/>
              </a:defRPr>
            </a:lvl1pPr>
          </a:lstStyle>
          <a:p>
            <a:pPr algn="l">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6665976" y="2551176"/>
            <a:ext cx="4709160" cy="1755648"/>
          </a:xfrm>
        </p:spPr>
        <p:txBody>
          <a:bodyPr/>
          <a:lstStyle>
            <a:lvl1pPr marL="0" indent="0">
              <a:buNone/>
              <a:defRPr sz="2400"/>
            </a:lvl1pPr>
            <a:lvl2pPr marL="228600">
              <a:defRPr sz="1800"/>
            </a:lvl2pPr>
            <a:lvl3pPr marL="457200">
              <a:defRPr sz="1800"/>
            </a:lvl3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82677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4648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C9A1C714-6A0E-456D-A2E2-6288C0EA07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5405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8628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012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FA665D7-34D0-4262-B345-9B1A1BA8DA17}"/>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9ECC553-79E5-4B14-89C9-4DAD2B1021B1}"/>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5797934-7E2B-4F94-89C4-0279413FF821}"/>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1170432" y="1399032"/>
            <a:ext cx="3236976" cy="4069080"/>
          </a:xfrm>
        </p:spPr>
        <p:txBody>
          <a:bodyPr/>
          <a:lstStyle>
            <a:lvl1pPr algn="ct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788152" y="1527048"/>
            <a:ext cx="5111496" cy="3931920"/>
          </a:xfrm>
        </p:spPr>
        <p:txBody>
          <a:bodyPr anchor="ctr"/>
          <a:lstStyle>
            <a:lvl1pPr marL="0" indent="0">
              <a:buNone/>
              <a:defRPr/>
            </a:lvl1pPr>
            <a:lvl2pPr marL="228600">
              <a:defRPr/>
            </a:lvl2pPr>
            <a:lvl3pPr marL="457200">
              <a:defRPr/>
            </a:lvl3pPr>
            <a:lvl4pPr>
              <a:buNone/>
              <a:defRPr/>
            </a:lvl4p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81394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anchor="ctr">
            <a:noAutofit/>
          </a:bodyPr>
          <a:lstStyle>
            <a:lvl1pPr algn="ctr">
              <a:buNone/>
              <a:defRPr sz="1800"/>
            </a:lvl1pPr>
          </a:lstStyle>
          <a:p>
            <a:endParaRPr lang="en-US" dirty="0"/>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anchor="ctr">
            <a:noAutofit/>
          </a:bodyPr>
          <a:lstStyle>
            <a:lvl1pPr algn="ctr">
              <a:buNone/>
              <a:defRPr sz="1800"/>
            </a:lvl1pPr>
          </a:lstStyle>
          <a:p>
            <a:endParaRPr lang="en-US" dirty="0"/>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8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00EACD1-D216-4037-8AFF-80CF273586DF}"/>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F941DE04-3FEA-4A57-B200-F9F6A765C792}"/>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A565C7B4-4152-4548-A771-EB148A028FDB}"/>
              </a:ext>
            </a:extLst>
          </p:cNvPr>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3319272" y="1380744"/>
            <a:ext cx="5559552" cy="2514600"/>
          </a:xfrm>
        </p:spPr>
        <p:txBody>
          <a:bodyPr anchor="b"/>
          <a:lstStyle>
            <a:lvl1pPr algn="ctr">
              <a:defRPr sz="6000">
                <a:solidFill>
                  <a:schemeClr val="bg1"/>
                </a:solidFill>
              </a:defRPr>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319272" y="4078224"/>
            <a:ext cx="5559552" cy="1536192"/>
          </a:xfrm>
        </p:spPr>
        <p:txBody>
          <a:bodyPr/>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8557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5"/>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1179576" y="1911096"/>
            <a:ext cx="98298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508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38200" y="1911096"/>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8923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3E3FD7E-C80A-4707-A8E9-4134DF91F3FF}"/>
              </a:ext>
            </a:extLst>
          </p:cNvPr>
          <p:cNvSpPr>
            <a:spLocks noGrp="1"/>
          </p:cNvSpPr>
          <p:nvPr>
            <p:ph type="pic" sz="quarter" idx="10"/>
          </p:nvPr>
        </p:nvSpPr>
        <p:spPr>
          <a:xfrm>
            <a:off x="0" y="1"/>
            <a:ext cx="12192000" cy="6858000"/>
          </a:xfrm>
        </p:spPr>
        <p:txBody>
          <a:bodyPr/>
          <a:lstStyle>
            <a:lvl1pPr>
              <a:buNone/>
              <a:defRPr>
                <a:solidFill>
                  <a:schemeClr val="bg1"/>
                </a:solidFill>
              </a:defRPr>
            </a:lvl1pPr>
          </a:lstStyle>
          <a:p>
            <a:endParaRPr lang="en-US" dirty="0"/>
          </a:p>
        </p:txBody>
      </p:sp>
      <p:sp>
        <p:nvSpPr>
          <p:cNvPr id="10" name="Title 9">
            <a:extLst>
              <a:ext uri="{FF2B5EF4-FFF2-40B4-BE49-F238E27FC236}">
                <a16:creationId xmlns:a16="http://schemas.microsoft.com/office/drawing/2014/main" id="{10EC23F5-CD2E-4207-A4E6-73BDFF74D868}"/>
              </a:ext>
            </a:extLst>
          </p:cNvPr>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anchor="b" anchorCtr="0">
            <a:noAutofit/>
          </a:bodyPr>
          <a:lstStyle>
            <a:lvl1pPr algn="ctr">
              <a:defRPr sz="4000">
                <a:solidFill>
                  <a:schemeClr val="tx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575304" y="4379976"/>
            <a:ext cx="5038344" cy="713232"/>
          </a:xfrm>
        </p:spPr>
        <p:txBody>
          <a:bodyPr/>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2" name="Footer Placeholder 11">
            <a:extLst>
              <a:ext uri="{FF2B5EF4-FFF2-40B4-BE49-F238E27FC236}">
                <a16:creationId xmlns:a16="http://schemas.microsoft.com/office/drawing/2014/main" id="{AD26FED4-1CE2-444B-A77E-EB3CB505AF19}"/>
              </a:ext>
            </a:extLst>
          </p:cNvPr>
          <p:cNvSpPr>
            <a:spLocks noGrp="1"/>
          </p:cNvSpPr>
          <p:nvPr>
            <p:ph type="ftr" sz="quarter" idx="12"/>
          </p:nvPr>
        </p:nvSpPr>
        <p:spPr/>
        <p:txBody>
          <a:bodyPr/>
          <a:lstStyle>
            <a:lvl1pPr>
              <a:defRPr>
                <a:solidFill>
                  <a:schemeClr val="bg1"/>
                </a:solidFill>
                <a:latin typeface="+mn-lt"/>
              </a:defRPr>
            </a:lvl1pPr>
          </a:lstStyle>
          <a:p>
            <a:pPr>
              <a:defRPr/>
            </a:pPr>
            <a:r>
              <a:rPr lang="en-US" dirty="0"/>
              <a:t>Presentation Title</a:t>
            </a:r>
          </a:p>
        </p:txBody>
      </p:sp>
      <p:sp>
        <p:nvSpPr>
          <p:cNvPr id="13" name="Slide Number Placeholder 12">
            <a:extLst>
              <a:ext uri="{FF2B5EF4-FFF2-40B4-BE49-F238E27FC236}">
                <a16:creationId xmlns:a16="http://schemas.microsoft.com/office/drawing/2014/main" id="{28FD25AA-10CC-48D8-9577-257871107B9A}"/>
              </a:ext>
            </a:extLst>
          </p:cNvPr>
          <p:cNvSpPr>
            <a:spLocks noGrp="1"/>
          </p:cNvSpPr>
          <p:nvPr>
            <p:ph type="sldNum" sz="quarter" idx="13"/>
          </p:nvPr>
        </p:nvSpPr>
        <p:spPr/>
        <p:txBody>
          <a:bodyPr/>
          <a:lstStyle>
            <a:lvl1pPr>
              <a:defRPr>
                <a:solidFill>
                  <a:schemeClr val="bg1"/>
                </a:solidFill>
                <a:latin typeface="+mn-lt"/>
              </a:defRPr>
            </a:lvl1pPr>
          </a:lstStyle>
          <a:p>
            <a:pPr>
              <a:defRPr/>
            </a:pPr>
            <a:fld id="{D76B855D-E9CC-4FF8-AD85-6CDC7B89A0DE}" type="slidenum">
              <a:rPr lang="en-US" smtClean="0"/>
              <a:pPr>
                <a:defRPr/>
              </a:pPr>
              <a:t>‹#›</a:t>
            </a:fld>
            <a:endParaRPr lang="en-US" dirty="0"/>
          </a:p>
        </p:txBody>
      </p:sp>
    </p:spTree>
    <p:extLst>
      <p:ext uri="{BB962C8B-B14F-4D97-AF65-F5344CB8AC3E}">
        <p14:creationId xmlns:p14="http://schemas.microsoft.com/office/powerpoint/2010/main" val="220328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906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normAutofit/>
          </a:bodyPr>
          <a:lstStyle>
            <a:lvl1pPr>
              <a:defRPr sz="2400"/>
            </a:lvl1pPr>
            <a:lvl2pPr>
              <a:defRPr sz="20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normAutofit/>
          </a:bodyPr>
          <a:lstStyle>
            <a:lvl1pPr>
              <a:defRPr sz="2400"/>
            </a:lvl1pPr>
            <a:lvl2pPr>
              <a:defRPr sz="20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59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3067668650"/>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71" r:id="rId4"/>
    <p:sldLayoutId id="2147483770" r:id="rId5"/>
    <p:sldLayoutId id="2147483774" r:id="rId6"/>
    <p:sldLayoutId id="2147483783" r:id="rId7"/>
    <p:sldLayoutId id="2147483772" r:id="rId8"/>
    <p:sldLayoutId id="2147483773" r:id="rId9"/>
    <p:sldLayoutId id="2147483785" r:id="rId10"/>
    <p:sldLayoutId id="2147483786" r:id="rId11"/>
    <p:sldLayoutId id="2147483787" r:id="rId12"/>
    <p:sldLayoutId id="2147483775" r:id="rId13"/>
    <p:sldLayoutId id="2147483788" r:id="rId14"/>
    <p:sldLayoutId id="2147483776" r:id="rId15"/>
    <p:sldLayoutId id="214748377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08836-40C5-46C2-81BA-21AA27176925}"/>
              </a:ext>
            </a:extLst>
          </p:cNvPr>
          <p:cNvSpPr>
            <a:spLocks noGrp="1"/>
          </p:cNvSpPr>
          <p:nvPr>
            <p:ph type="ctrTitle"/>
          </p:nvPr>
        </p:nvSpPr>
        <p:spPr/>
        <p:txBody>
          <a:bodyPr/>
          <a:lstStyle/>
          <a:p>
            <a:r>
              <a:rPr lang="en-US" dirty="0">
                <a:solidFill>
                  <a:srgbClr val="FFFFFF"/>
                </a:solidFill>
              </a:rPr>
              <a:t>BTRS System</a:t>
            </a:r>
            <a:endParaRPr lang="en-US" dirty="0"/>
          </a:p>
        </p:txBody>
      </p:sp>
      <p:sp>
        <p:nvSpPr>
          <p:cNvPr id="3" name="Subtitle 2">
            <a:extLst>
              <a:ext uri="{FF2B5EF4-FFF2-40B4-BE49-F238E27FC236}">
                <a16:creationId xmlns:a16="http://schemas.microsoft.com/office/drawing/2014/main" id="{72CC4EC4-809C-4FD2-AA20-009F08590DA6}"/>
              </a:ext>
            </a:extLst>
          </p:cNvPr>
          <p:cNvSpPr>
            <a:spLocks noGrp="1"/>
          </p:cNvSpPr>
          <p:nvPr>
            <p:ph type="subTitle" idx="1"/>
          </p:nvPr>
        </p:nvSpPr>
        <p:spPr/>
        <p:txBody>
          <a:bodyPr vert="horz" lIns="91440" tIns="45720" rIns="91440" bIns="45720" rtlCol="0" anchor="t">
            <a:normAutofit/>
          </a:bodyPr>
          <a:lstStyle/>
          <a:p>
            <a:r>
              <a:rPr lang="en-US" dirty="0">
                <a:solidFill>
                  <a:srgbClr val="FFFFFF"/>
                </a:solidFill>
              </a:rPr>
              <a:t>Abdelrahman Saleh</a:t>
            </a:r>
            <a:endParaRPr lang="en-US" dirty="0"/>
          </a:p>
        </p:txBody>
      </p:sp>
    </p:spTree>
    <p:extLst>
      <p:ext uri="{BB962C8B-B14F-4D97-AF65-F5344CB8AC3E}">
        <p14:creationId xmlns:p14="http://schemas.microsoft.com/office/powerpoint/2010/main" val="8009629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E49C-11A0-4C95-8A6E-FC7E9C57C105}"/>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869C3FD2-AF88-4EF1-AFB7-5D31BD5AA0BF}"/>
              </a:ext>
            </a:extLst>
          </p:cNvPr>
          <p:cNvSpPr>
            <a:spLocks noGrp="1"/>
          </p:cNvSpPr>
          <p:nvPr>
            <p:ph idx="1"/>
          </p:nvPr>
        </p:nvSpPr>
        <p:spPr/>
        <p:txBody>
          <a:bodyPr>
            <a:normAutofit/>
          </a:bodyPr>
          <a:lstStyle/>
          <a:p>
            <a:pPr marL="457200" indent="-457200">
              <a:buChar char="•"/>
            </a:pPr>
            <a:r>
              <a:rPr lang="en-US" dirty="0"/>
              <a:t>Business Application</a:t>
            </a:r>
          </a:p>
          <a:p>
            <a:pPr marL="457200" indent="-457200">
              <a:buChar char="•"/>
            </a:pPr>
            <a:r>
              <a:rPr lang="en-US" dirty="0"/>
              <a:t>Problem definition statement</a:t>
            </a:r>
          </a:p>
          <a:p>
            <a:pPr marL="457200" indent="-457200">
              <a:buChar char="•"/>
            </a:pPr>
            <a:r>
              <a:rPr lang="en-US" dirty="0"/>
              <a:t>Proposed solution + functional and nonfunctional requirements</a:t>
            </a:r>
          </a:p>
          <a:p>
            <a:pPr marL="457200" indent="-457200">
              <a:buChar char="•"/>
            </a:pPr>
            <a:r>
              <a:rPr lang="en-US" dirty="0"/>
              <a:t>Developpement strategy</a:t>
            </a:r>
          </a:p>
        </p:txBody>
      </p:sp>
      <p:sp>
        <p:nvSpPr>
          <p:cNvPr id="5" name="Footer Placeholder 4">
            <a:extLst>
              <a:ext uri="{FF2B5EF4-FFF2-40B4-BE49-F238E27FC236}">
                <a16:creationId xmlns:a16="http://schemas.microsoft.com/office/drawing/2014/main" id="{A4A2B84E-2163-44C1-99D0-6F162AEA82E9}"/>
              </a:ext>
            </a:extLst>
          </p:cNvPr>
          <p:cNvSpPr>
            <a:spLocks noGrp="1"/>
          </p:cNvSpPr>
          <p:nvPr>
            <p:ph type="ftr" sz="quarter" idx="11"/>
          </p:nvPr>
        </p:nvSpPr>
        <p:spPr/>
        <p:txBody>
          <a:bodyPr/>
          <a:lstStyle/>
          <a:p>
            <a:pPr lvl="0"/>
            <a:r>
              <a:rPr lang="en-US" noProof="0" dirty="0"/>
              <a:t>Presentation Title</a:t>
            </a:r>
          </a:p>
        </p:txBody>
      </p:sp>
      <p:sp>
        <p:nvSpPr>
          <p:cNvPr id="6" name="Slide Number Placeholder 5">
            <a:extLst>
              <a:ext uri="{FF2B5EF4-FFF2-40B4-BE49-F238E27FC236}">
                <a16:creationId xmlns:a16="http://schemas.microsoft.com/office/drawing/2014/main" id="{88AB1A36-2D6E-4392-AAA4-996FFE03208D}"/>
              </a:ext>
            </a:extLst>
          </p:cNvPr>
          <p:cNvSpPr>
            <a:spLocks noGrp="1"/>
          </p:cNvSpPr>
          <p:nvPr>
            <p:ph type="sldNum" sz="quarter" idx="12"/>
          </p:nvPr>
        </p:nvSpPr>
        <p:spPr/>
        <p:txBody>
          <a:bodyPr/>
          <a:lstStyle/>
          <a:p>
            <a:pPr lvl="0"/>
            <a:fld id="{D76B855D-E9CC-4FF8-AD85-6CDC7B89A0DE}" type="slidenum">
              <a:rPr lang="en-US" noProof="0" smtClean="0"/>
              <a:pPr lvl="0"/>
              <a:t>2</a:t>
            </a:fld>
            <a:endParaRPr lang="en-US" noProof="0" dirty="0"/>
          </a:p>
        </p:txBody>
      </p:sp>
    </p:spTree>
    <p:extLst>
      <p:ext uri="{BB962C8B-B14F-4D97-AF65-F5344CB8AC3E}">
        <p14:creationId xmlns:p14="http://schemas.microsoft.com/office/powerpoint/2010/main" val="55160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Freeform: Shape 20">
            <a:extLst>
              <a:ext uri="{FF2B5EF4-FFF2-40B4-BE49-F238E27FC236}">
                <a16:creationId xmlns:a16="http://schemas.microsoft.com/office/drawing/2014/main" id="{23DA7759-3209-4FE2-96D1-4EEDD81E9E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94433" y="2"/>
            <a:ext cx="849328" cy="357668"/>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Shape 22">
            <a:extLst>
              <a:ext uri="{FF2B5EF4-FFF2-40B4-BE49-F238E27FC236}">
                <a16:creationId xmlns:a16="http://schemas.microsoft.com/office/drawing/2014/main" id="{41460DAD-8769-4C9F-9C8C-BB0443909D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23536" y="5717905"/>
            <a:ext cx="1771609" cy="1140095"/>
          </a:xfrm>
          <a:custGeom>
            <a:avLst/>
            <a:gdLst/>
            <a:ahLst/>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useBgFill="1">
        <p:nvSpPr>
          <p:cNvPr id="25" name="Rectangle 24">
            <a:extLst>
              <a:ext uri="{FF2B5EF4-FFF2-40B4-BE49-F238E27FC236}">
                <a16:creationId xmlns:a16="http://schemas.microsoft.com/office/drawing/2014/main" id="{DB304A14-32D0-4873-B914-423ED7B8DA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a:xfrm>
            <a:off x="838200" y="365125"/>
            <a:ext cx="5387502" cy="1325563"/>
          </a:xfrm>
        </p:spPr>
        <p:txBody>
          <a:bodyPr vert="horz" lIns="91440" tIns="45720" rIns="91440" bIns="45720" rtlCol="0" anchor="ctr">
            <a:normAutofit/>
          </a:bodyPr>
          <a:lstStyle/>
          <a:p>
            <a:r>
              <a:rPr lang="en-US" kern="1200">
                <a:solidFill>
                  <a:schemeClr val="tx1"/>
                </a:solidFill>
                <a:latin typeface="+mj-lt"/>
                <a:ea typeface="+mj-ea"/>
                <a:cs typeface="+mj-cs"/>
              </a:rPr>
              <a:t>Introduction</a:t>
            </a:r>
          </a:p>
        </p:txBody>
      </p:sp>
      <p:sp>
        <p:nvSpPr>
          <p:cNvPr id="5" name="Content Placeholder 4">
            <a:extLst>
              <a:ext uri="{FF2B5EF4-FFF2-40B4-BE49-F238E27FC236}">
                <a16:creationId xmlns:a16="http://schemas.microsoft.com/office/drawing/2014/main" id="{B67B1E24-2840-4BB0-AE5A-2320A01CB80F}"/>
              </a:ext>
            </a:extLst>
          </p:cNvPr>
          <p:cNvSpPr>
            <a:spLocks noGrp="1"/>
          </p:cNvSpPr>
          <p:nvPr>
            <p:ph idx="1"/>
          </p:nvPr>
        </p:nvSpPr>
        <p:spPr>
          <a:xfrm>
            <a:off x="838200" y="1825625"/>
            <a:ext cx="5387502" cy="4351338"/>
          </a:xfrm>
        </p:spPr>
        <p:txBody>
          <a:bodyPr vert="horz" lIns="91440" tIns="45720" rIns="91440" bIns="45720" rtlCol="0">
            <a:normAutofit/>
          </a:bodyPr>
          <a:lstStyle/>
          <a:p>
            <a:pPr indent="-228600">
              <a:lnSpc>
                <a:spcPct val="90000"/>
              </a:lnSpc>
              <a:buFont typeface="Arial" panose="020B0604020202020204" pitchFamily="34" charset="0"/>
              <a:buChar char="•"/>
            </a:pPr>
            <a:r>
              <a:rPr lang="en-US" sz="1900" b="1"/>
              <a:t>BTRS (Bus Trips Reserving System): BTRS is a pioneering company dedicated to transforming the way people experience bus travel. At the forefront of innovation, BTRS specializes in providing passengers with an intuitive, secure, and convenient online reservation platform. Our mission is to enhance the travel experience by offering real-time access to a comprehensive list of bus trips, seamless booking services, and robust user accounts. With a commitment to excellence, BTRS is poised to redefine the future of bus travel, ensuring that passengers can explore destinations with ease, comfort, and confidence. Welcome to the next generation of bus travel with BTRS.</a:t>
            </a:r>
          </a:p>
        </p:txBody>
      </p:sp>
      <p:sp>
        <p:nvSpPr>
          <p:cNvPr id="15" name="Footer Placeholder 14">
            <a:extLst>
              <a:ext uri="{FF2B5EF4-FFF2-40B4-BE49-F238E27FC236}">
                <a16:creationId xmlns:a16="http://schemas.microsoft.com/office/drawing/2014/main" id="{96B342A5-1683-4650-BB07-B98D8B23C1FC}"/>
              </a:ext>
            </a:extLst>
          </p:cNvPr>
          <p:cNvSpPr>
            <a:spLocks noGrp="1"/>
          </p:cNvSpPr>
          <p:nvPr>
            <p:ph type="ftr" sz="quarter" idx="11"/>
          </p:nvPr>
        </p:nvSpPr>
        <p:spPr>
          <a:xfrm>
            <a:off x="3213253" y="6356350"/>
            <a:ext cx="3012449" cy="365125"/>
          </a:xfrm>
        </p:spPr>
        <p:txBody>
          <a:bodyPr vert="horz" lIns="91440" tIns="45720" rIns="91440" bIns="45720" rtlCol="0" anchor="ctr">
            <a:normAutofit/>
          </a:bodyPr>
          <a:lstStyle/>
          <a:p>
            <a:pPr algn="r">
              <a:spcAft>
                <a:spcPts val="600"/>
              </a:spcAft>
              <a:defRPr/>
            </a:pPr>
            <a:r>
              <a:rPr lang="en-US" kern="1200" cap="none" spc="0" baseline="0">
                <a:solidFill>
                  <a:prstClr val="black">
                    <a:tint val="75000"/>
                  </a:prstClr>
                </a:solidFill>
                <a:latin typeface="Calibri" panose="020F0502020204030204"/>
                <a:ea typeface="+mn-ea"/>
                <a:cs typeface="+mn-cs"/>
              </a:rPr>
              <a:t>Presentation Title</a:t>
            </a:r>
          </a:p>
        </p:txBody>
      </p:sp>
      <p:pic>
        <p:nvPicPr>
          <p:cNvPr id="2" name="Picture 1" descr="A red bus driving on a highway&#10;&#10;Description automatically generated">
            <a:extLst>
              <a:ext uri="{FF2B5EF4-FFF2-40B4-BE49-F238E27FC236}">
                <a16:creationId xmlns:a16="http://schemas.microsoft.com/office/drawing/2014/main" id="{F26FD886-25D2-3520-F951-CCF65F2F05BB}"/>
              </a:ext>
            </a:extLst>
          </p:cNvPr>
          <p:cNvPicPr>
            <a:picLocks noChangeAspect="1"/>
          </p:cNvPicPr>
          <p:nvPr/>
        </p:nvPicPr>
        <p:blipFill rotWithShape="1">
          <a:blip r:embed="rId2"/>
          <a:srcRect t="146" r="2" b="2"/>
          <a:stretch/>
        </p:blipFill>
        <p:spPr>
          <a:xfrm>
            <a:off x="6621294" y="1295416"/>
            <a:ext cx="5570706" cy="5562584"/>
          </a:xfrm>
          <a:custGeom>
            <a:avLst/>
            <a:gdLst/>
            <a:ahLst/>
            <a:cxnLst/>
            <a:rect l="l" t="t" r="r" b="b"/>
            <a:pathLst>
              <a:path w="5570706" h="5562584">
                <a:moveTo>
                  <a:pt x="3374687" y="0"/>
                </a:moveTo>
                <a:cubicBezTo>
                  <a:pt x="4190094" y="0"/>
                  <a:pt x="4937956" y="289196"/>
                  <a:pt x="5521301" y="770615"/>
                </a:cubicBezTo>
                <a:lnTo>
                  <a:pt x="5570706" y="815517"/>
                </a:lnTo>
                <a:lnTo>
                  <a:pt x="5570706" y="5562584"/>
                </a:lnTo>
                <a:lnTo>
                  <a:pt x="808135" y="5562584"/>
                </a:lnTo>
                <a:lnTo>
                  <a:pt x="770615" y="5521302"/>
                </a:lnTo>
                <a:cubicBezTo>
                  <a:pt x="289196" y="4937957"/>
                  <a:pt x="0" y="4190095"/>
                  <a:pt x="0" y="3374687"/>
                </a:cubicBezTo>
                <a:cubicBezTo>
                  <a:pt x="0" y="1510899"/>
                  <a:pt x="1510899" y="0"/>
                  <a:pt x="3374687" y="0"/>
                </a:cubicBezTo>
                <a:close/>
              </a:path>
            </a:pathLst>
          </a:custGeom>
        </p:spPr>
      </p:pic>
      <p:sp>
        <p:nvSpPr>
          <p:cNvPr id="27" name="!!Oval">
            <a:extLst>
              <a:ext uri="{FF2B5EF4-FFF2-40B4-BE49-F238E27FC236}">
                <a16:creationId xmlns:a16="http://schemas.microsoft.com/office/drawing/2014/main" id="{1D460C86-854F-4FB3-ABC2-E823D8FEB9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3451" y="1656147"/>
            <a:ext cx="546100" cy="5461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9" name="!!Arc">
            <a:extLst>
              <a:ext uri="{FF2B5EF4-FFF2-40B4-BE49-F238E27FC236}">
                <a16:creationId xmlns:a16="http://schemas.microsoft.com/office/drawing/2014/main" id="{BB48116A-278A-4CC5-89D3-9DE8E8FF12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34739" y="587516"/>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D76B855D-E9CC-4FF8-AD85-6CDC7B89A0DE}" type="slidenum">
              <a:rPr lang="en-US">
                <a:solidFill>
                  <a:srgbClr val="FFFFFF"/>
                </a:solidFill>
                <a:latin typeface="Calibri" panose="020F0502020204030204"/>
              </a:rPr>
              <a:pPr>
                <a:spcAft>
                  <a:spcPts val="600"/>
                </a:spcAft>
                <a:defRPr/>
              </a:pPr>
              <a:t>3</a:t>
            </a:fld>
            <a:endParaRPr lang="en-US">
              <a:solidFill>
                <a:srgbClr val="FFFFFF"/>
              </a:solidFill>
              <a:latin typeface="Calibri" panose="020F0502020204030204"/>
            </a:endParaRPr>
          </a:p>
        </p:txBody>
      </p:sp>
    </p:spTree>
    <p:extLst>
      <p:ext uri="{BB962C8B-B14F-4D97-AF65-F5344CB8AC3E}">
        <p14:creationId xmlns:p14="http://schemas.microsoft.com/office/powerpoint/2010/main" val="1002193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Freeform: Shape 2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itle 1">
            <a:extLst>
              <a:ext uri="{FF2B5EF4-FFF2-40B4-BE49-F238E27FC236}">
                <a16:creationId xmlns:a16="http://schemas.microsoft.com/office/drawing/2014/main" id="{E78514DD-3FC6-4AEF-9C9C-057CF64C8E2D}"/>
              </a:ext>
            </a:extLst>
          </p:cNvPr>
          <p:cNvSpPr>
            <a:spLocks noGrp="1"/>
          </p:cNvSpPr>
          <p:nvPr>
            <p:ph type="title"/>
          </p:nvPr>
        </p:nvSpPr>
        <p:spPr>
          <a:xfrm>
            <a:off x="686834" y="1153572"/>
            <a:ext cx="3200400" cy="4461163"/>
          </a:xfrm>
        </p:spPr>
        <p:txBody>
          <a:bodyPr>
            <a:normAutofit/>
          </a:bodyPr>
          <a:lstStyle/>
          <a:p>
            <a:r>
              <a:rPr lang="en-US" sz="2400" b="1">
                <a:solidFill>
                  <a:srgbClr val="FFFFFF"/>
                </a:solidFill>
                <a:ea typeface="+mj-lt"/>
                <a:cs typeface="+mj-lt"/>
              </a:rPr>
              <a:t>Business Application</a:t>
            </a:r>
            <a:endParaRPr lang="en-US" sz="2400">
              <a:solidFill>
                <a:srgbClr val="FFFFFF"/>
              </a:solidFill>
            </a:endParaRPr>
          </a:p>
        </p:txBody>
      </p:sp>
      <p:sp>
        <p:nvSpPr>
          <p:cNvPr id="3" name="Content Placeholder 2">
            <a:extLst>
              <a:ext uri="{FF2B5EF4-FFF2-40B4-BE49-F238E27FC236}">
                <a16:creationId xmlns:a16="http://schemas.microsoft.com/office/drawing/2014/main" id="{FE898CBC-F4FB-95F3-519C-633421F943ED}"/>
              </a:ext>
            </a:extLst>
          </p:cNvPr>
          <p:cNvSpPr>
            <a:spLocks noGrp="1"/>
          </p:cNvSpPr>
          <p:nvPr>
            <p:ph idx="1"/>
          </p:nvPr>
        </p:nvSpPr>
        <p:spPr>
          <a:xfrm>
            <a:off x="4447308" y="591344"/>
            <a:ext cx="6906491" cy="5585619"/>
          </a:xfrm>
        </p:spPr>
        <p:txBody>
          <a:bodyPr anchor="ctr">
            <a:normAutofit/>
          </a:bodyPr>
          <a:lstStyle/>
          <a:p>
            <a:r>
              <a:rPr lang="en-US" sz="1800" b="1"/>
              <a:t>Business Application</a:t>
            </a:r>
          </a:p>
          <a:p>
            <a:r>
              <a:rPr lang="en-US" sz="1800"/>
              <a:t>The bus travel industry has been facing many challenges in recent years, such as increasing competition from other modes of transportation and rising fuel costs. To remain competitive, bus companies need to find ways to streamline their operations and improve their customer experience. This is where our web application comes in.</a:t>
            </a:r>
          </a:p>
          <a:p>
            <a:r>
              <a:rPr lang="en-US" sz="1800"/>
              <a:t>Our web application provides a comprehensive solution for bus companies to manage their operations, including ticketing, scheduling, and fleet management. By using our application, bus companies can save time and money while providing a better experience for their customers. For example, our ticketing system allows passengers to purchase tickets online, reducing the need for manual ticket sales and improving the overall efficiency of the process. Additionally, our scheduling system ensures that buses are running on time and that passengers are able to reach their destinations in a timely manner. Overall, our web application is a necessary tool for bus companies to stay competitive in today's market.</a:t>
            </a:r>
          </a:p>
        </p:txBody>
      </p:sp>
      <p:sp>
        <p:nvSpPr>
          <p:cNvPr id="13" name="Footer Placeholder 12">
            <a:extLst>
              <a:ext uri="{FF2B5EF4-FFF2-40B4-BE49-F238E27FC236}">
                <a16:creationId xmlns:a16="http://schemas.microsoft.com/office/drawing/2014/main" id="{9B6754F1-BBB9-45C3-8F76-FA0E19B7463B}"/>
              </a:ext>
            </a:extLst>
          </p:cNvPr>
          <p:cNvSpPr>
            <a:spLocks noGrp="1"/>
          </p:cNvSpPr>
          <p:nvPr>
            <p:ph type="ftr" sz="quarter" idx="11"/>
          </p:nvPr>
        </p:nvSpPr>
        <p:spPr>
          <a:xfrm>
            <a:off x="4038600" y="6356350"/>
            <a:ext cx="5251174" cy="365125"/>
          </a:xfrm>
        </p:spPr>
        <p:txBody>
          <a:bodyPr>
            <a:normAutofit/>
          </a:bodyPr>
          <a:lstStyle/>
          <a:p>
            <a:pPr lvl="0">
              <a:spcAft>
                <a:spcPts val="600"/>
              </a:spcAft>
            </a:pPr>
            <a:r>
              <a:rPr lang="en-US" noProof="0">
                <a:solidFill>
                  <a:prstClr val="black">
                    <a:tint val="75000"/>
                  </a:prstClr>
                </a:solidFill>
              </a:rPr>
              <a:t>Presentation Title</a:t>
            </a:r>
          </a:p>
        </p:txBody>
      </p:sp>
      <p:sp>
        <p:nvSpPr>
          <p:cNvPr id="14" name="Slide Number Placeholder 13">
            <a:extLst>
              <a:ext uri="{FF2B5EF4-FFF2-40B4-BE49-F238E27FC236}">
                <a16:creationId xmlns:a16="http://schemas.microsoft.com/office/drawing/2014/main" id="{47FB0EFA-9228-4C2B-BC70-5B5C93771274}"/>
              </a:ext>
            </a:extLst>
          </p:cNvPr>
          <p:cNvSpPr>
            <a:spLocks noGrp="1"/>
          </p:cNvSpPr>
          <p:nvPr>
            <p:ph type="sldNum" sz="quarter" idx="12"/>
          </p:nvPr>
        </p:nvSpPr>
        <p:spPr>
          <a:xfrm>
            <a:off x="9541564" y="6356350"/>
            <a:ext cx="1812235" cy="365125"/>
          </a:xfrm>
        </p:spPr>
        <p:txBody>
          <a:bodyPr>
            <a:normAutofit/>
          </a:bodyPr>
          <a:lstStyle/>
          <a:p>
            <a:pPr lvl="0">
              <a:spcAft>
                <a:spcPts val="600"/>
              </a:spcAft>
            </a:pPr>
            <a:fld id="{D76B855D-E9CC-4FF8-AD85-6CDC7B89A0DE}" type="slidenum">
              <a:rPr lang="en-US" noProof="0">
                <a:solidFill>
                  <a:prstClr val="black">
                    <a:tint val="75000"/>
                  </a:prstClr>
                </a:solidFill>
              </a:rPr>
              <a:pPr lvl="0">
                <a:spcAft>
                  <a:spcPts val="600"/>
                </a:spcAft>
              </a:pPr>
              <a:t>4</a:t>
            </a:fld>
            <a:endParaRPr lang="en-US" noProof="0">
              <a:solidFill>
                <a:prstClr val="black">
                  <a:tint val="75000"/>
                </a:prstClr>
              </a:solidFill>
            </a:endParaRPr>
          </a:p>
        </p:txBody>
      </p:sp>
      <p:sp>
        <p:nvSpPr>
          <p:cNvPr id="32" name="Arc 3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92136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DB304A14-32D0-4873-B914-423ED7B8DA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itle 1">
            <a:extLst>
              <a:ext uri="{FF2B5EF4-FFF2-40B4-BE49-F238E27FC236}">
                <a16:creationId xmlns:a16="http://schemas.microsoft.com/office/drawing/2014/main" id="{E78514DD-3FC6-4AEF-9C9C-057CF64C8E2D}"/>
              </a:ext>
            </a:extLst>
          </p:cNvPr>
          <p:cNvSpPr>
            <a:spLocks noGrp="1"/>
          </p:cNvSpPr>
          <p:nvPr>
            <p:ph type="title"/>
          </p:nvPr>
        </p:nvSpPr>
        <p:spPr>
          <a:xfrm>
            <a:off x="838200" y="365125"/>
            <a:ext cx="5387502" cy="1325563"/>
          </a:xfrm>
        </p:spPr>
        <p:txBody>
          <a:bodyPr>
            <a:normAutofit/>
          </a:bodyPr>
          <a:lstStyle/>
          <a:p>
            <a:r>
              <a:rPr lang="en-US">
                <a:ea typeface="+mj-lt"/>
                <a:cs typeface="+mj-lt"/>
              </a:rPr>
              <a:t>Problem Definition Statement</a:t>
            </a:r>
            <a:endParaRPr lang="en-US" dirty="0"/>
          </a:p>
        </p:txBody>
      </p:sp>
      <p:sp>
        <p:nvSpPr>
          <p:cNvPr id="3" name="Content Placeholder 2">
            <a:extLst>
              <a:ext uri="{FF2B5EF4-FFF2-40B4-BE49-F238E27FC236}">
                <a16:creationId xmlns:a16="http://schemas.microsoft.com/office/drawing/2014/main" id="{FE898CBC-F4FB-95F3-519C-633421F943ED}"/>
              </a:ext>
            </a:extLst>
          </p:cNvPr>
          <p:cNvSpPr>
            <a:spLocks noGrp="1"/>
          </p:cNvSpPr>
          <p:nvPr>
            <p:ph idx="1"/>
          </p:nvPr>
        </p:nvSpPr>
        <p:spPr>
          <a:xfrm>
            <a:off x="838200" y="1825625"/>
            <a:ext cx="5387502" cy="4351338"/>
          </a:xfrm>
        </p:spPr>
        <p:txBody>
          <a:bodyPr vert="horz" lIns="91440" tIns="45720" rIns="91440" bIns="45720" rtlCol="0" anchor="t">
            <a:noAutofit/>
          </a:bodyPr>
          <a:lstStyle/>
          <a:p>
            <a:pPr marL="0" indent="0">
              <a:buNone/>
            </a:pPr>
            <a:r>
              <a:rPr lang="en-GB" sz="2000" b="1" dirty="0">
                <a:latin typeface="Times New Roman"/>
                <a:ea typeface="+mn-lt"/>
                <a:cs typeface="Times New Roman"/>
              </a:rPr>
              <a:t>The main problem that we face is simply that we don’t have a system to manage and provide an easy way for passengers to travel with BTRS ABC as well as , so we want to create a system to provide a simple and easy to use interface that allows the users to use the system with ease and provide the main services that ABC company want to add to their system, such as user-friendly interface, database integration to save all the system’s data, account creation and login, viewing a trip list for users and providing the admin with administration privileges, This is the main solution that we want to adopt to start building this system.</a:t>
            </a:r>
            <a:endParaRPr lang="en-GB" sz="2000" b="1">
              <a:latin typeface="Times New Roman"/>
              <a:cs typeface="Times New Roman"/>
            </a:endParaRPr>
          </a:p>
        </p:txBody>
      </p:sp>
      <p:sp>
        <p:nvSpPr>
          <p:cNvPr id="13" name="Footer Placeholder 12">
            <a:extLst>
              <a:ext uri="{FF2B5EF4-FFF2-40B4-BE49-F238E27FC236}">
                <a16:creationId xmlns:a16="http://schemas.microsoft.com/office/drawing/2014/main" id="{9B6754F1-BBB9-45C3-8F76-FA0E19B7463B}"/>
              </a:ext>
            </a:extLst>
          </p:cNvPr>
          <p:cNvSpPr>
            <a:spLocks noGrp="1"/>
          </p:cNvSpPr>
          <p:nvPr>
            <p:ph type="ftr" sz="quarter" idx="11"/>
          </p:nvPr>
        </p:nvSpPr>
        <p:spPr>
          <a:xfrm>
            <a:off x="3213253" y="6356350"/>
            <a:ext cx="3012449" cy="365125"/>
          </a:xfrm>
        </p:spPr>
        <p:txBody>
          <a:bodyPr>
            <a:normAutofit/>
          </a:bodyPr>
          <a:lstStyle/>
          <a:p>
            <a:pPr lvl="0" algn="r">
              <a:spcAft>
                <a:spcPts val="600"/>
              </a:spcAft>
            </a:pPr>
            <a:r>
              <a:rPr lang="en-US" noProof="0">
                <a:solidFill>
                  <a:prstClr val="black">
                    <a:tint val="75000"/>
                  </a:prstClr>
                </a:solidFill>
              </a:rPr>
              <a:t>Presentation Title</a:t>
            </a:r>
          </a:p>
        </p:txBody>
      </p:sp>
      <p:pic>
        <p:nvPicPr>
          <p:cNvPr id="4" name="Picture 3" descr="A group of people walking on a bus station&#10;&#10;Description automatically generated">
            <a:extLst>
              <a:ext uri="{FF2B5EF4-FFF2-40B4-BE49-F238E27FC236}">
                <a16:creationId xmlns:a16="http://schemas.microsoft.com/office/drawing/2014/main" id="{36F16B26-F675-94C7-61CC-DDC23D851DEE}"/>
              </a:ext>
            </a:extLst>
          </p:cNvPr>
          <p:cNvPicPr>
            <a:picLocks noChangeAspect="1"/>
          </p:cNvPicPr>
          <p:nvPr/>
        </p:nvPicPr>
        <p:blipFill rotWithShape="1">
          <a:blip r:embed="rId2"/>
          <a:srcRect t="146" r="2" b="2"/>
          <a:stretch/>
        </p:blipFill>
        <p:spPr>
          <a:xfrm>
            <a:off x="6621294" y="1295416"/>
            <a:ext cx="5570706" cy="5562584"/>
          </a:xfrm>
          <a:custGeom>
            <a:avLst/>
            <a:gdLst/>
            <a:ahLst/>
            <a:cxnLst/>
            <a:rect l="l" t="t" r="r" b="b"/>
            <a:pathLst>
              <a:path w="5570706" h="5562584">
                <a:moveTo>
                  <a:pt x="3374687" y="0"/>
                </a:moveTo>
                <a:cubicBezTo>
                  <a:pt x="4190094" y="0"/>
                  <a:pt x="4937956" y="289196"/>
                  <a:pt x="5521301" y="770615"/>
                </a:cubicBezTo>
                <a:lnTo>
                  <a:pt x="5570706" y="815517"/>
                </a:lnTo>
                <a:lnTo>
                  <a:pt x="5570706" y="5562584"/>
                </a:lnTo>
                <a:lnTo>
                  <a:pt x="808135" y="5562584"/>
                </a:lnTo>
                <a:lnTo>
                  <a:pt x="770615" y="5521302"/>
                </a:lnTo>
                <a:cubicBezTo>
                  <a:pt x="289196" y="4937957"/>
                  <a:pt x="0" y="4190095"/>
                  <a:pt x="0" y="3374687"/>
                </a:cubicBezTo>
                <a:cubicBezTo>
                  <a:pt x="0" y="1510899"/>
                  <a:pt x="1510899" y="0"/>
                  <a:pt x="3374687" y="0"/>
                </a:cubicBezTo>
                <a:close/>
              </a:path>
            </a:pathLst>
          </a:custGeom>
        </p:spPr>
      </p:pic>
      <p:sp>
        <p:nvSpPr>
          <p:cNvPr id="47" name="!!Oval">
            <a:extLst>
              <a:ext uri="{FF2B5EF4-FFF2-40B4-BE49-F238E27FC236}">
                <a16:creationId xmlns:a16="http://schemas.microsoft.com/office/drawing/2014/main" id="{1D460C86-854F-4FB3-ABC2-E823D8FEB9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3451" y="1656147"/>
            <a:ext cx="546100" cy="5461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8" name="!!Arc">
            <a:extLst>
              <a:ext uri="{FF2B5EF4-FFF2-40B4-BE49-F238E27FC236}">
                <a16:creationId xmlns:a16="http://schemas.microsoft.com/office/drawing/2014/main" id="{BB48116A-278A-4CC5-89D3-9DE8E8FF12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34739" y="587516"/>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Slide Number Placeholder 13">
            <a:extLst>
              <a:ext uri="{FF2B5EF4-FFF2-40B4-BE49-F238E27FC236}">
                <a16:creationId xmlns:a16="http://schemas.microsoft.com/office/drawing/2014/main" id="{47FB0EFA-9228-4C2B-BC70-5B5C93771274}"/>
              </a:ext>
            </a:extLst>
          </p:cNvPr>
          <p:cNvSpPr>
            <a:spLocks noGrp="1"/>
          </p:cNvSpPr>
          <p:nvPr>
            <p:ph type="sldNum" sz="quarter" idx="12"/>
          </p:nvPr>
        </p:nvSpPr>
        <p:spPr>
          <a:xfrm>
            <a:off x="8610600" y="6356350"/>
            <a:ext cx="2743200" cy="365125"/>
          </a:xfrm>
        </p:spPr>
        <p:txBody>
          <a:bodyPr>
            <a:normAutofit/>
          </a:bodyPr>
          <a:lstStyle/>
          <a:p>
            <a:pPr lvl="0">
              <a:spcAft>
                <a:spcPts val="600"/>
              </a:spcAft>
            </a:pPr>
            <a:fld id="{D76B855D-E9CC-4FF8-AD85-6CDC7B89A0DE}" type="slidenum">
              <a:rPr lang="en-US" noProof="0">
                <a:solidFill>
                  <a:srgbClr val="FFFFFF"/>
                </a:solidFill>
              </a:rPr>
              <a:pPr lvl="0">
                <a:spcAft>
                  <a:spcPts val="600"/>
                </a:spcAft>
              </a:pPr>
              <a:t>5</a:t>
            </a:fld>
            <a:endParaRPr lang="en-US" noProof="0">
              <a:solidFill>
                <a:srgbClr val="FFFFFF"/>
              </a:solidFill>
            </a:endParaRPr>
          </a:p>
        </p:txBody>
      </p:sp>
    </p:spTree>
    <p:extLst>
      <p:ext uri="{BB962C8B-B14F-4D97-AF65-F5344CB8AC3E}">
        <p14:creationId xmlns:p14="http://schemas.microsoft.com/office/powerpoint/2010/main" val="35378506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5" name="Rectangle 94">
            <a:extLst>
              <a:ext uri="{FF2B5EF4-FFF2-40B4-BE49-F238E27FC236}">
                <a16:creationId xmlns:a16="http://schemas.microsoft.com/office/drawing/2014/main" id="{DB304A14-32D0-4873-B914-423ED7B8DA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0" name="Title 89">
            <a:extLst>
              <a:ext uri="{FF2B5EF4-FFF2-40B4-BE49-F238E27FC236}">
                <a16:creationId xmlns:a16="http://schemas.microsoft.com/office/drawing/2014/main" id="{0E72161D-A1E8-5044-B7D7-CB32C33C068A}"/>
              </a:ext>
            </a:extLst>
          </p:cNvPr>
          <p:cNvSpPr>
            <a:spLocks noGrp="1"/>
          </p:cNvSpPr>
          <p:nvPr>
            <p:ph type="title"/>
          </p:nvPr>
        </p:nvSpPr>
        <p:spPr>
          <a:xfrm>
            <a:off x="838200" y="365125"/>
            <a:ext cx="5387502" cy="1325563"/>
          </a:xfrm>
        </p:spPr>
        <p:txBody>
          <a:bodyPr>
            <a:normAutofit/>
          </a:bodyPr>
          <a:lstStyle/>
          <a:p>
            <a:r>
              <a:rPr lang="en-US" b="1">
                <a:latin typeface="Avenir Next LT Pro"/>
                <a:ea typeface="Avenir Next LT Pro"/>
                <a:cs typeface="Avenir Next LT Pro"/>
              </a:rPr>
              <a:t>Proposed Solution</a:t>
            </a:r>
            <a:endParaRPr lang="en-US"/>
          </a:p>
        </p:txBody>
      </p:sp>
      <p:sp>
        <p:nvSpPr>
          <p:cNvPr id="88" name="Content Placeholder 87">
            <a:extLst>
              <a:ext uri="{FF2B5EF4-FFF2-40B4-BE49-F238E27FC236}">
                <a16:creationId xmlns:a16="http://schemas.microsoft.com/office/drawing/2014/main" id="{3E67859C-71A7-674B-791F-ADE56017D414}"/>
              </a:ext>
            </a:extLst>
          </p:cNvPr>
          <p:cNvSpPr>
            <a:spLocks noGrp="1"/>
          </p:cNvSpPr>
          <p:nvPr>
            <p:ph idx="1"/>
          </p:nvPr>
        </p:nvSpPr>
        <p:spPr>
          <a:xfrm>
            <a:off x="838200" y="1825625"/>
            <a:ext cx="5387502" cy="4351338"/>
          </a:xfrm>
        </p:spPr>
        <p:txBody>
          <a:bodyPr vert="horz" lIns="91440" tIns="45720" rIns="91440" bIns="45720" rtlCol="0" anchor="t">
            <a:normAutofit/>
          </a:bodyPr>
          <a:lstStyle/>
          <a:p>
            <a:endParaRPr lang="en-US" sz="1600" b="1" dirty="0"/>
          </a:p>
          <a:p>
            <a:r>
              <a:rPr lang="en-US" sz="1600" dirty="0"/>
              <a:t>The proposed solution is a web application that will streamline the bus travel industry by providing a centralized platform for booking, tracking, and managing bus trips. The application will have two main user interfaces: one for bus operators and another for passengers.</a:t>
            </a:r>
          </a:p>
          <a:p>
            <a:r>
              <a:rPr lang="en-US" sz="1600" dirty="0"/>
              <a:t>Functional requirements of the application include real-time bus tracking, automated ticketing and payment processing, and customizable trip scheduling. Non-functional requirements include high availability, scalability, and security. By implementing these features, the web application will provide a seamless experience for both bus operators and passengers, reducing wait times and increasing efficiency.</a:t>
            </a:r>
          </a:p>
        </p:txBody>
      </p:sp>
      <p:sp>
        <p:nvSpPr>
          <p:cNvPr id="6" name="Footer Placeholder 5">
            <a:extLst>
              <a:ext uri="{FF2B5EF4-FFF2-40B4-BE49-F238E27FC236}">
                <a16:creationId xmlns:a16="http://schemas.microsoft.com/office/drawing/2014/main" id="{31E614C4-AF93-47E4-AAAE-E508A893E74A}"/>
              </a:ext>
            </a:extLst>
          </p:cNvPr>
          <p:cNvSpPr>
            <a:spLocks noGrp="1"/>
          </p:cNvSpPr>
          <p:nvPr>
            <p:ph type="ftr" sz="quarter" idx="11"/>
          </p:nvPr>
        </p:nvSpPr>
        <p:spPr>
          <a:xfrm>
            <a:off x="3213253" y="6356350"/>
            <a:ext cx="3012449" cy="365125"/>
          </a:xfrm>
        </p:spPr>
        <p:txBody>
          <a:bodyPr>
            <a:normAutofit/>
          </a:bodyPr>
          <a:lstStyle/>
          <a:p>
            <a:pPr lvl="0" algn="r">
              <a:spcAft>
                <a:spcPts val="600"/>
              </a:spcAft>
            </a:pPr>
            <a:r>
              <a:rPr lang="en-US" noProof="0">
                <a:solidFill>
                  <a:prstClr val="black">
                    <a:tint val="75000"/>
                  </a:prstClr>
                </a:solidFill>
              </a:rPr>
              <a:t>Presentation Title</a:t>
            </a:r>
          </a:p>
        </p:txBody>
      </p:sp>
      <p:pic>
        <p:nvPicPr>
          <p:cNvPr id="86" name="Picture 85" descr="A hand holding a cell phone&#10;&#10;Description automatically generated">
            <a:extLst>
              <a:ext uri="{FF2B5EF4-FFF2-40B4-BE49-F238E27FC236}">
                <a16:creationId xmlns:a16="http://schemas.microsoft.com/office/drawing/2014/main" id="{D5FA8D76-7EBF-EAD1-2DD2-009C00D46E59}"/>
              </a:ext>
            </a:extLst>
          </p:cNvPr>
          <p:cNvPicPr>
            <a:picLocks noChangeAspect="1"/>
          </p:cNvPicPr>
          <p:nvPr/>
        </p:nvPicPr>
        <p:blipFill rotWithShape="1">
          <a:blip r:embed="rId2"/>
          <a:srcRect r="2" b="147"/>
          <a:stretch/>
        </p:blipFill>
        <p:spPr>
          <a:xfrm>
            <a:off x="6621294" y="1295416"/>
            <a:ext cx="5570706" cy="5562584"/>
          </a:xfrm>
          <a:custGeom>
            <a:avLst/>
            <a:gdLst/>
            <a:ahLst/>
            <a:cxnLst/>
            <a:rect l="l" t="t" r="r" b="b"/>
            <a:pathLst>
              <a:path w="5570706" h="5562584">
                <a:moveTo>
                  <a:pt x="3374687" y="0"/>
                </a:moveTo>
                <a:cubicBezTo>
                  <a:pt x="4190094" y="0"/>
                  <a:pt x="4937956" y="289196"/>
                  <a:pt x="5521301" y="770615"/>
                </a:cubicBezTo>
                <a:lnTo>
                  <a:pt x="5570706" y="815517"/>
                </a:lnTo>
                <a:lnTo>
                  <a:pt x="5570706" y="5562584"/>
                </a:lnTo>
                <a:lnTo>
                  <a:pt x="808135" y="5562584"/>
                </a:lnTo>
                <a:lnTo>
                  <a:pt x="770615" y="5521302"/>
                </a:lnTo>
                <a:cubicBezTo>
                  <a:pt x="289196" y="4937957"/>
                  <a:pt x="0" y="4190095"/>
                  <a:pt x="0" y="3374687"/>
                </a:cubicBezTo>
                <a:cubicBezTo>
                  <a:pt x="0" y="1510899"/>
                  <a:pt x="1510899" y="0"/>
                  <a:pt x="3374687" y="0"/>
                </a:cubicBezTo>
                <a:close/>
              </a:path>
            </a:pathLst>
          </a:custGeom>
        </p:spPr>
      </p:pic>
      <p:sp>
        <p:nvSpPr>
          <p:cNvPr id="97" name="!!Oval">
            <a:extLst>
              <a:ext uri="{FF2B5EF4-FFF2-40B4-BE49-F238E27FC236}">
                <a16:creationId xmlns:a16="http://schemas.microsoft.com/office/drawing/2014/main" id="{1D460C86-854F-4FB3-ABC2-E823D8FEB9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3451" y="1656147"/>
            <a:ext cx="546100" cy="5461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9" name="!!Arc">
            <a:extLst>
              <a:ext uri="{FF2B5EF4-FFF2-40B4-BE49-F238E27FC236}">
                <a16:creationId xmlns:a16="http://schemas.microsoft.com/office/drawing/2014/main" id="{BB48116A-278A-4CC5-89D3-9DE8E8FF12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34739" y="587516"/>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AB8B6466-CC56-4078-BB0C-7A0D5CB3F0F4}"/>
              </a:ext>
            </a:extLst>
          </p:cNvPr>
          <p:cNvSpPr>
            <a:spLocks noGrp="1"/>
          </p:cNvSpPr>
          <p:nvPr>
            <p:ph type="sldNum" sz="quarter" idx="12"/>
          </p:nvPr>
        </p:nvSpPr>
        <p:spPr>
          <a:xfrm>
            <a:off x="8610600" y="6356350"/>
            <a:ext cx="2743200" cy="365125"/>
          </a:xfrm>
        </p:spPr>
        <p:txBody>
          <a:bodyPr>
            <a:normAutofit/>
          </a:bodyPr>
          <a:lstStyle/>
          <a:p>
            <a:pPr lvl="0">
              <a:spcAft>
                <a:spcPts val="600"/>
              </a:spcAft>
            </a:pPr>
            <a:fld id="{D76B855D-E9CC-4FF8-AD85-6CDC7B89A0DE}" type="slidenum">
              <a:rPr lang="en-US" noProof="0">
                <a:solidFill>
                  <a:srgbClr val="FFFFFF"/>
                </a:solidFill>
              </a:rPr>
              <a:pPr lvl="0">
                <a:spcAft>
                  <a:spcPts val="600"/>
                </a:spcAft>
              </a:pPr>
              <a:t>6</a:t>
            </a:fld>
            <a:endParaRPr lang="en-US" noProof="0">
              <a:solidFill>
                <a:srgbClr val="FFFFFF"/>
              </a:solidFill>
            </a:endParaRPr>
          </a:p>
        </p:txBody>
      </p:sp>
    </p:spTree>
    <p:extLst>
      <p:ext uri="{BB962C8B-B14F-4D97-AF65-F5344CB8AC3E}">
        <p14:creationId xmlns:p14="http://schemas.microsoft.com/office/powerpoint/2010/main" val="39426474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74656-E990-77BC-B992-49DF68F21A13}"/>
              </a:ext>
            </a:extLst>
          </p:cNvPr>
          <p:cNvSpPr>
            <a:spLocks noGrp="1"/>
          </p:cNvSpPr>
          <p:nvPr>
            <p:ph type="title"/>
          </p:nvPr>
        </p:nvSpPr>
        <p:spPr>
          <a:xfrm>
            <a:off x="602282" y="1047956"/>
            <a:ext cx="10515600" cy="1325563"/>
          </a:xfrm>
        </p:spPr>
        <p:txBody>
          <a:bodyPr/>
          <a:lstStyle/>
          <a:p>
            <a:r>
              <a:rPr lang="en-US" dirty="0">
                <a:ea typeface="+mj-lt"/>
                <a:cs typeface="+mj-lt"/>
              </a:rPr>
              <a:t>Functional and Non-Functional Requirements for BTRS Scenario</a:t>
            </a:r>
            <a:endParaRPr lang="en-US" dirty="0"/>
          </a:p>
        </p:txBody>
      </p:sp>
      <p:sp>
        <p:nvSpPr>
          <p:cNvPr id="3" name="Text Placeholder 2">
            <a:extLst>
              <a:ext uri="{FF2B5EF4-FFF2-40B4-BE49-F238E27FC236}">
                <a16:creationId xmlns:a16="http://schemas.microsoft.com/office/drawing/2014/main" id="{34980A0D-EAA5-61D6-F403-4BF489C6FF74}"/>
              </a:ext>
            </a:extLst>
          </p:cNvPr>
          <p:cNvSpPr>
            <a:spLocks noGrp="1"/>
          </p:cNvSpPr>
          <p:nvPr>
            <p:ph type="body" idx="1"/>
          </p:nvPr>
        </p:nvSpPr>
        <p:spPr>
          <a:xfrm>
            <a:off x="839788" y="2047319"/>
            <a:ext cx="5157787" cy="823912"/>
          </a:xfrm>
        </p:spPr>
        <p:txBody>
          <a:bodyPr/>
          <a:lstStyle/>
          <a:p>
            <a:r>
              <a:rPr lang="en-US" b="0" dirty="0">
                <a:ea typeface="+mn-lt"/>
                <a:cs typeface="+mn-lt"/>
              </a:rPr>
              <a:t>Functional Requirements</a:t>
            </a:r>
            <a:endParaRPr lang="en-US" dirty="0"/>
          </a:p>
        </p:txBody>
      </p:sp>
      <p:sp>
        <p:nvSpPr>
          <p:cNvPr id="4" name="Content Placeholder 3">
            <a:extLst>
              <a:ext uri="{FF2B5EF4-FFF2-40B4-BE49-F238E27FC236}">
                <a16:creationId xmlns:a16="http://schemas.microsoft.com/office/drawing/2014/main" id="{82AE79AD-8D81-C68B-4542-41E1D20187B4}"/>
              </a:ext>
            </a:extLst>
          </p:cNvPr>
          <p:cNvSpPr>
            <a:spLocks noGrp="1"/>
          </p:cNvSpPr>
          <p:nvPr>
            <p:ph sz="half" idx="2"/>
          </p:nvPr>
        </p:nvSpPr>
        <p:spPr>
          <a:xfrm>
            <a:off x="701243" y="3118633"/>
            <a:ext cx="5157787" cy="3684588"/>
          </a:xfrm>
        </p:spPr>
        <p:txBody>
          <a:bodyPr vert="horz" lIns="91440" tIns="45720" rIns="91440" bIns="45720" rtlCol="0" anchor="t">
            <a:noAutofit/>
          </a:bodyPr>
          <a:lstStyle/>
          <a:p>
            <a:r>
              <a:rPr lang="en-GB" sz="1400" b="1" dirty="0">
                <a:solidFill>
                  <a:srgbClr val="1F487C"/>
                </a:solidFill>
                <a:latin typeface="Times New Roman"/>
                <a:cs typeface="Times New Roman"/>
              </a:rPr>
              <a:t>Account creation: The passenger must be able to create an account on the system.</a:t>
            </a:r>
            <a:endParaRPr lang="en-US" sz="1400" dirty="0">
              <a:solidFill>
                <a:srgbClr val="1F487C"/>
              </a:solidFill>
              <a:latin typeface="Times New Roman"/>
              <a:cs typeface="Times New Roman"/>
            </a:endParaRPr>
          </a:p>
          <a:p>
            <a:r>
              <a:rPr lang="en-GB" sz="1400" b="1" dirty="0">
                <a:solidFill>
                  <a:srgbClr val="1F487C"/>
                </a:solidFill>
                <a:latin typeface="Times New Roman"/>
                <a:ea typeface="+mn-lt"/>
                <a:cs typeface="Times New Roman"/>
              </a:rPr>
              <a:t>Data storage: The system must be able to save all passenger information in the database as well as admins information, the details of each trip on the system.</a:t>
            </a:r>
            <a:endParaRPr lang="en-GB" sz="1400" b="1">
              <a:solidFill>
                <a:srgbClr val="1F487C"/>
              </a:solidFill>
              <a:latin typeface="Times New Roman"/>
              <a:cs typeface="Times New Roman"/>
            </a:endParaRPr>
          </a:p>
          <a:p>
            <a:r>
              <a:rPr lang="en-GB" sz="1400" b="1" dirty="0">
                <a:solidFill>
                  <a:srgbClr val="1F487C"/>
                </a:solidFill>
                <a:latin typeface="Times New Roman"/>
                <a:ea typeface="+mn-lt"/>
                <a:cs typeface="Times New Roman"/>
              </a:rPr>
              <a:t> Viewing all available Bus trips: The admin and passenger must be able to view all trips with their details such as start date and time and end date and time...etc.</a:t>
            </a:r>
            <a:endParaRPr lang="en-GB" sz="1400" b="1">
              <a:solidFill>
                <a:srgbClr val="1F487C"/>
              </a:solidFill>
              <a:latin typeface="Times New Roman"/>
              <a:cs typeface="Times New Roman"/>
            </a:endParaRPr>
          </a:p>
          <a:p>
            <a:r>
              <a:rPr lang="en-GB" sz="1400" b="1" dirty="0">
                <a:solidFill>
                  <a:srgbClr val="1F487C"/>
                </a:solidFill>
                <a:latin typeface="Times New Roman"/>
                <a:ea typeface="+mn-lt"/>
                <a:cs typeface="Times New Roman"/>
              </a:rPr>
              <a:t> The Passenger must be able to book one or more trips.</a:t>
            </a:r>
            <a:endParaRPr lang="en-US" sz="1400">
              <a:solidFill>
                <a:srgbClr val="1F487C"/>
              </a:solidFill>
              <a:latin typeface="Times New Roman"/>
              <a:ea typeface="+mn-lt"/>
              <a:cs typeface="Times New Roman"/>
            </a:endParaRPr>
          </a:p>
          <a:p>
            <a:r>
              <a:rPr lang="en-GB" sz="1400" b="1" dirty="0">
                <a:solidFill>
                  <a:srgbClr val="1F487C"/>
                </a:solidFill>
                <a:latin typeface="Times New Roman"/>
                <a:ea typeface="+mn-lt"/>
                <a:cs typeface="Times New Roman"/>
              </a:rPr>
              <a:t> The admin must have proper administrator features such as editing, adding, deleting trip announcements.</a:t>
            </a:r>
            <a:endParaRPr lang="en-GB" sz="1400" b="1">
              <a:solidFill>
                <a:srgbClr val="1F487C"/>
              </a:solidFill>
              <a:latin typeface="Times New Roman"/>
              <a:cs typeface="Times New Roman"/>
            </a:endParaRPr>
          </a:p>
          <a:p>
            <a:r>
              <a:rPr lang="en-GB" sz="1400" b="1" dirty="0">
                <a:solidFill>
                  <a:srgbClr val="1F487C"/>
                </a:solidFill>
                <a:latin typeface="Times New Roman"/>
                <a:ea typeface="+mn-lt"/>
                <a:cs typeface="Times New Roman"/>
              </a:rPr>
              <a:t> The admin must be able to login on the system using his username and password.</a:t>
            </a:r>
            <a:endParaRPr lang="en-US" sz="1400">
              <a:solidFill>
                <a:srgbClr val="1F487C"/>
              </a:solidFill>
              <a:latin typeface="Times New Roman"/>
              <a:ea typeface="+mn-lt"/>
              <a:cs typeface="Times New Roman"/>
            </a:endParaRPr>
          </a:p>
          <a:p>
            <a:r>
              <a:rPr lang="en-GB" sz="1400" b="1" dirty="0">
                <a:solidFill>
                  <a:srgbClr val="1F487C"/>
                </a:solidFill>
                <a:latin typeface="Times New Roman"/>
                <a:ea typeface="+mn-lt"/>
                <a:cs typeface="Times New Roman"/>
              </a:rPr>
              <a:t> The system should provide validation feature to secure admin/passenger Logins and access to the system.</a:t>
            </a:r>
            <a:endParaRPr lang="en-GB" sz="1400" b="1">
              <a:solidFill>
                <a:srgbClr val="1F487C"/>
              </a:solidFill>
              <a:latin typeface="Times New Roman"/>
              <a:cs typeface="Times New Roman"/>
            </a:endParaRPr>
          </a:p>
          <a:p>
            <a:endParaRPr lang="en-US" sz="2800" dirty="0"/>
          </a:p>
        </p:txBody>
      </p:sp>
      <p:sp>
        <p:nvSpPr>
          <p:cNvPr id="5" name="Text Placeholder 4">
            <a:extLst>
              <a:ext uri="{FF2B5EF4-FFF2-40B4-BE49-F238E27FC236}">
                <a16:creationId xmlns:a16="http://schemas.microsoft.com/office/drawing/2014/main" id="{3A2C20AC-C1A9-99FA-725F-4262C2EA2DCD}"/>
              </a:ext>
            </a:extLst>
          </p:cNvPr>
          <p:cNvSpPr>
            <a:spLocks noGrp="1"/>
          </p:cNvSpPr>
          <p:nvPr>
            <p:ph type="body" sz="quarter" idx="3"/>
          </p:nvPr>
        </p:nvSpPr>
        <p:spPr>
          <a:xfrm>
            <a:off x="6172200" y="2047319"/>
            <a:ext cx="5183188" cy="823912"/>
          </a:xfrm>
        </p:spPr>
        <p:txBody>
          <a:bodyPr/>
          <a:lstStyle/>
          <a:p>
            <a:r>
              <a:rPr lang="en-US" b="0" dirty="0">
                <a:ea typeface="+mn-lt"/>
                <a:cs typeface="+mn-lt"/>
              </a:rPr>
              <a:t>Non-Functional Requirements</a:t>
            </a:r>
            <a:endParaRPr lang="en-US" dirty="0"/>
          </a:p>
        </p:txBody>
      </p:sp>
      <p:sp>
        <p:nvSpPr>
          <p:cNvPr id="6" name="Content Placeholder 5">
            <a:extLst>
              <a:ext uri="{FF2B5EF4-FFF2-40B4-BE49-F238E27FC236}">
                <a16:creationId xmlns:a16="http://schemas.microsoft.com/office/drawing/2014/main" id="{01B8D501-B71C-A2FC-E1CD-7105B5B0C318}"/>
              </a:ext>
            </a:extLst>
          </p:cNvPr>
          <p:cNvSpPr>
            <a:spLocks noGrp="1"/>
          </p:cNvSpPr>
          <p:nvPr>
            <p:ph sz="quarter" idx="4"/>
          </p:nvPr>
        </p:nvSpPr>
        <p:spPr>
          <a:xfrm>
            <a:off x="6221681" y="3178010"/>
            <a:ext cx="5183188" cy="3684588"/>
          </a:xfrm>
        </p:spPr>
        <p:txBody>
          <a:bodyPr vert="horz" lIns="91440" tIns="45720" rIns="91440" bIns="45720" rtlCol="0" anchor="t">
            <a:normAutofit/>
          </a:bodyPr>
          <a:lstStyle/>
          <a:p>
            <a:r>
              <a:rPr lang="en-GB" sz="1400" b="1" dirty="0">
                <a:solidFill>
                  <a:srgbClr val="1F487C"/>
                </a:solidFill>
                <a:latin typeface="Times New Roman"/>
                <a:cs typeface="Times New Roman"/>
              </a:rPr>
              <a:t> </a:t>
            </a:r>
            <a:r>
              <a:rPr lang="en-GB" sz="1400" b="1" dirty="0">
                <a:solidFill>
                  <a:srgbClr val="1F487C"/>
                </a:solidFill>
                <a:latin typeface="Times New Roman"/>
                <a:ea typeface="+mn-lt"/>
                <a:cs typeface="Times New Roman"/>
              </a:rPr>
              <a:t>The system should have a user-friendly interface that help the user to navigate the system with ease.</a:t>
            </a:r>
            <a:endParaRPr lang="en-GB" sz="1400" b="1" dirty="0">
              <a:solidFill>
                <a:srgbClr val="1F487C"/>
              </a:solidFill>
              <a:latin typeface="Times New Roman"/>
              <a:cs typeface="Times New Roman"/>
            </a:endParaRPr>
          </a:p>
          <a:p>
            <a:r>
              <a:rPr lang="en-GB" sz="1400" b="1" dirty="0">
                <a:solidFill>
                  <a:srgbClr val="1F487C"/>
                </a:solidFill>
                <a:latin typeface="Times New Roman"/>
                <a:ea typeface="+mn-lt"/>
                <a:cs typeface="Times New Roman"/>
              </a:rPr>
              <a:t>The system should provide quick services such as searching a trip, booking a trip and be able to handle large number of users trying to book at the same time.</a:t>
            </a:r>
            <a:endParaRPr lang="en-US" sz="1400">
              <a:solidFill>
                <a:srgbClr val="1F487C"/>
              </a:solidFill>
              <a:latin typeface="Times New Roman"/>
              <a:ea typeface="+mn-lt"/>
              <a:cs typeface="Times New Roman"/>
            </a:endParaRPr>
          </a:p>
          <a:p>
            <a:r>
              <a:rPr lang="en-GB" sz="1400" b="1" dirty="0">
                <a:solidFill>
                  <a:srgbClr val="1F487C"/>
                </a:solidFill>
                <a:latin typeface="Times New Roman"/>
                <a:ea typeface="+mn-lt"/>
                <a:cs typeface="Times New Roman"/>
              </a:rPr>
              <a:t> The system should be secure and have encryption integrated in the system including database encryption.</a:t>
            </a:r>
            <a:endParaRPr lang="en-US" sz="1400">
              <a:solidFill>
                <a:srgbClr val="1F487C"/>
              </a:solidFill>
              <a:latin typeface="Times New Roman"/>
              <a:ea typeface="+mn-lt"/>
              <a:cs typeface="Times New Roman"/>
            </a:endParaRPr>
          </a:p>
          <a:p>
            <a:r>
              <a:rPr lang="en-GB" sz="1400" b="1" dirty="0">
                <a:solidFill>
                  <a:srgbClr val="1F487C"/>
                </a:solidFill>
                <a:latin typeface="Times New Roman"/>
                <a:ea typeface="+mn-lt"/>
                <a:cs typeface="Times New Roman"/>
              </a:rPr>
              <a:t> The system should have two-step authentication process to provide more security to the system.</a:t>
            </a:r>
            <a:endParaRPr lang="en-GB" sz="1400" b="1" dirty="0">
              <a:solidFill>
                <a:srgbClr val="1F487C"/>
              </a:solidFill>
              <a:latin typeface="Times New Roman"/>
              <a:cs typeface="Times New Roman"/>
            </a:endParaRPr>
          </a:p>
          <a:p>
            <a:r>
              <a:rPr lang="en-GB" sz="1400" b="1" dirty="0">
                <a:solidFill>
                  <a:srgbClr val="1F487C"/>
                </a:solidFill>
                <a:latin typeface="Times New Roman"/>
                <a:ea typeface="+mn-lt"/>
                <a:cs typeface="Times New Roman"/>
              </a:rPr>
              <a:t> The system should be always available and functional to grant passengers access at any time.</a:t>
            </a:r>
            <a:endParaRPr lang="en-US" sz="1400">
              <a:solidFill>
                <a:srgbClr val="1F487C"/>
              </a:solidFill>
              <a:latin typeface="Times New Roman"/>
              <a:ea typeface="+mn-lt"/>
              <a:cs typeface="Times New Roman"/>
            </a:endParaRPr>
          </a:p>
          <a:p>
            <a:r>
              <a:rPr lang="en-GB" sz="1400" b="1" dirty="0">
                <a:solidFill>
                  <a:srgbClr val="1F487C"/>
                </a:solidFill>
                <a:latin typeface="Times New Roman"/>
                <a:ea typeface="+mn-lt"/>
                <a:cs typeface="Times New Roman"/>
              </a:rPr>
              <a:t> The system should be designed to handle increasing number of users and trips without significant performance decrease.</a:t>
            </a:r>
            <a:endParaRPr lang="en-US" sz="1400">
              <a:solidFill>
                <a:srgbClr val="1F487C"/>
              </a:solidFill>
              <a:latin typeface="Times New Roman"/>
              <a:ea typeface="+mn-lt"/>
              <a:cs typeface="Times New Roman"/>
            </a:endParaRPr>
          </a:p>
          <a:p>
            <a:r>
              <a:rPr lang="en-GB" sz="1400" b="1" dirty="0">
                <a:solidFill>
                  <a:srgbClr val="1F487C"/>
                </a:solidFill>
                <a:latin typeface="Times New Roman"/>
                <a:ea typeface="+mn-lt"/>
                <a:cs typeface="Times New Roman"/>
              </a:rPr>
              <a:t> The system should support different languages.</a:t>
            </a:r>
            <a:endParaRPr lang="en-GB" sz="1400" b="1" dirty="0">
              <a:solidFill>
                <a:srgbClr val="1F487C"/>
              </a:solidFill>
              <a:latin typeface="Times New Roman"/>
              <a:cs typeface="Times New Roman"/>
            </a:endParaRPr>
          </a:p>
          <a:p>
            <a:endParaRPr lang="en-US" sz="3200" dirty="0"/>
          </a:p>
        </p:txBody>
      </p:sp>
      <p:sp>
        <p:nvSpPr>
          <p:cNvPr id="8" name="Slide Number Placeholder 7">
            <a:extLst>
              <a:ext uri="{FF2B5EF4-FFF2-40B4-BE49-F238E27FC236}">
                <a16:creationId xmlns:a16="http://schemas.microsoft.com/office/drawing/2014/main" id="{21E4CBDC-8B5D-C8AC-4AD5-F82DA3DA571D}"/>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7</a:t>
            </a:fld>
            <a:endParaRPr lang="en-US" dirty="0">
              <a:solidFill>
                <a:prstClr val="black">
                  <a:tint val="75000"/>
                </a:prstClr>
              </a:solidFill>
            </a:endParaRPr>
          </a:p>
        </p:txBody>
      </p:sp>
    </p:spTree>
    <p:extLst>
      <p:ext uri="{BB962C8B-B14F-4D97-AF65-F5344CB8AC3E}">
        <p14:creationId xmlns:p14="http://schemas.microsoft.com/office/powerpoint/2010/main" val="38631560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Freeform: Shape 35">
            <a:extLst>
              <a:ext uri="{FF2B5EF4-FFF2-40B4-BE49-F238E27FC236}">
                <a16:creationId xmlns:a16="http://schemas.microsoft.com/office/drawing/2014/main" id="{23DA7759-3209-4FE2-96D1-4EEDD81E9E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94433" y="2"/>
            <a:ext cx="849328" cy="357668"/>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Freeform: Shape 37">
            <a:extLst>
              <a:ext uri="{FF2B5EF4-FFF2-40B4-BE49-F238E27FC236}">
                <a16:creationId xmlns:a16="http://schemas.microsoft.com/office/drawing/2014/main" id="{41460DAD-8769-4C9F-9C8C-BB0443909D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23536" y="5717905"/>
            <a:ext cx="1771609" cy="1140095"/>
          </a:xfrm>
          <a:custGeom>
            <a:avLst/>
            <a:gdLst/>
            <a:ahLst/>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useBgFill="1">
        <p:nvSpPr>
          <p:cNvPr id="40" name="Rectangle 39">
            <a:extLst>
              <a:ext uri="{FF2B5EF4-FFF2-40B4-BE49-F238E27FC236}">
                <a16:creationId xmlns:a16="http://schemas.microsoft.com/office/drawing/2014/main" id="{6A84B152-3496-4C52-AF08-97AFFC09DD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itle 12">
            <a:extLst>
              <a:ext uri="{FF2B5EF4-FFF2-40B4-BE49-F238E27FC236}">
                <a16:creationId xmlns:a16="http://schemas.microsoft.com/office/drawing/2014/main" id="{B6F83AAB-64E1-FE44-B39E-AF702D65EA53}"/>
              </a:ext>
            </a:extLst>
          </p:cNvPr>
          <p:cNvSpPr>
            <a:spLocks noGrp="1"/>
          </p:cNvSpPr>
          <p:nvPr>
            <p:ph type="title"/>
          </p:nvPr>
        </p:nvSpPr>
        <p:spPr>
          <a:xfrm>
            <a:off x="838201" y="365125"/>
            <a:ext cx="5393360" cy="1325563"/>
          </a:xfrm>
        </p:spPr>
        <p:txBody>
          <a:bodyPr vert="horz" lIns="91440" tIns="45720" rIns="91440" bIns="45720" rtlCol="0" anchor="ctr">
            <a:normAutofit/>
          </a:bodyPr>
          <a:lstStyle/>
          <a:p>
            <a:r>
              <a:rPr lang="en-US" kern="1200">
                <a:solidFill>
                  <a:schemeClr val="tx1"/>
                </a:solidFill>
                <a:latin typeface="+mj-lt"/>
                <a:ea typeface="+mj-ea"/>
                <a:cs typeface="+mj-cs"/>
              </a:rPr>
              <a:t>Development Strategy</a:t>
            </a:r>
          </a:p>
          <a:p>
            <a:endParaRPr lang="en-US" kern="1200">
              <a:solidFill>
                <a:schemeClr val="tx1"/>
              </a:solidFill>
              <a:latin typeface="+mj-lt"/>
              <a:ea typeface="+mj-ea"/>
              <a:cs typeface="+mj-cs"/>
            </a:endParaRPr>
          </a:p>
        </p:txBody>
      </p:sp>
      <p:sp>
        <p:nvSpPr>
          <p:cNvPr id="42" name="Freeform: Shape 41">
            <a:extLst>
              <a:ext uri="{FF2B5EF4-FFF2-40B4-BE49-F238E27FC236}">
                <a16:creationId xmlns:a16="http://schemas.microsoft.com/office/drawing/2014/main" id="{6B2ADB95-0FA3-4BD7-A8AC-89D014A83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198657" y="1"/>
            <a:ext cx="1155142" cy="625027"/>
          </a:xfrm>
          <a:custGeom>
            <a:avLst/>
            <a:gdLst>
              <a:gd name="connsiteX0" fmla="*/ 4784 w 1155142"/>
              <a:gd name="connsiteY0" fmla="*/ 0 h 625027"/>
              <a:gd name="connsiteX1" fmla="*/ 1150358 w 1155142"/>
              <a:gd name="connsiteY1" fmla="*/ 0 h 625027"/>
              <a:gd name="connsiteX2" fmla="*/ 1155142 w 1155142"/>
              <a:gd name="connsiteY2" fmla="*/ 47456 h 625027"/>
              <a:gd name="connsiteX3" fmla="*/ 577571 w 1155142"/>
              <a:gd name="connsiteY3" fmla="*/ 625027 h 625027"/>
              <a:gd name="connsiteX4" fmla="*/ 0 w 1155142"/>
              <a:gd name="connsiteY4" fmla="*/ 47456 h 6250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625027">
                <a:moveTo>
                  <a:pt x="4784" y="0"/>
                </a:moveTo>
                <a:lnTo>
                  <a:pt x="1150358" y="0"/>
                </a:lnTo>
                <a:lnTo>
                  <a:pt x="1155142" y="47456"/>
                </a:lnTo>
                <a:cubicBezTo>
                  <a:pt x="1155142" y="366440"/>
                  <a:pt x="896555" y="625027"/>
                  <a:pt x="577571" y="625027"/>
                </a:cubicBezTo>
                <a:cubicBezTo>
                  <a:pt x="258587" y="625027"/>
                  <a:pt x="0" y="366440"/>
                  <a:pt x="0" y="47456"/>
                </a:cubicBezTo>
                <a:close/>
              </a:path>
            </a:pathLst>
          </a:cu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a:xfrm>
            <a:off x="838200" y="1825625"/>
            <a:ext cx="5393361" cy="4351338"/>
          </a:xfrm>
        </p:spPr>
        <p:txBody>
          <a:bodyPr vert="horz" lIns="91440" tIns="45720" rIns="91440" bIns="45720" rtlCol="0" anchor="t">
            <a:noAutofit/>
          </a:bodyPr>
          <a:lstStyle/>
          <a:p>
            <a:r>
              <a:rPr lang="en-US" sz="2000" dirty="0">
                <a:latin typeface="Times New Roman"/>
                <a:ea typeface="+mn-lt"/>
                <a:cs typeface="+mn-lt"/>
              </a:rPr>
              <a:t>To develop the BTRS system for ABC Bus Travels, we'll start by understanding their needs and making a detailed plan with clear timelines. Utilizing industry-standard tools such as Visual Studio for development and Visual Paradigm for system design, we'll build the system step by step. Our focus will be on creating a user-friendly design and ensuring data security. Extensive testing, following Agile methodologies, will be crucial to make sure everything works smoothly. Once it's ready, we'll launch it online and provide user support, using tools like SQL Server Management Studio (SSMS) to manage the database efficiently. Continuous monitoring and improvements, guided by Agile principles, will be part of our strategy to keep the system efficient and effective.</a:t>
            </a:r>
          </a:p>
        </p:txBody>
      </p:sp>
      <p:sp>
        <p:nvSpPr>
          <p:cNvPr id="44" name="Oval 43">
            <a:extLst>
              <a:ext uri="{FF2B5EF4-FFF2-40B4-BE49-F238E27FC236}">
                <a16:creationId xmlns:a16="http://schemas.microsoft.com/office/drawing/2014/main" id="{C924DBCE-E731-4B22-8181-A39C1D8627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8185" y="3423959"/>
            <a:ext cx="630884" cy="630884"/>
          </a:xfrm>
          <a:prstGeom prst="ellipse">
            <a:avLst/>
          </a:prstGeom>
          <a:noFill/>
          <a:ln w="127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Footer Placeholder 18">
            <a:extLst>
              <a:ext uri="{FF2B5EF4-FFF2-40B4-BE49-F238E27FC236}">
                <a16:creationId xmlns:a16="http://schemas.microsoft.com/office/drawing/2014/main" id="{A86EFF1E-AB9A-40FE-A0CF-794B56E5276A}"/>
              </a:ext>
            </a:extLst>
          </p:cNvPr>
          <p:cNvSpPr>
            <a:spLocks noGrp="1"/>
          </p:cNvSpPr>
          <p:nvPr>
            <p:ph type="ftr" sz="quarter" idx="11"/>
          </p:nvPr>
        </p:nvSpPr>
        <p:spPr>
          <a:xfrm>
            <a:off x="2798284" y="6356350"/>
            <a:ext cx="3433277" cy="365125"/>
          </a:xfrm>
        </p:spPr>
        <p:txBody>
          <a:bodyPr vert="horz" lIns="91440" tIns="45720" rIns="91440" bIns="45720" rtlCol="0" anchor="ctr">
            <a:normAutofit/>
          </a:bodyPr>
          <a:lstStyle/>
          <a:p>
            <a:pPr algn="r">
              <a:spcAft>
                <a:spcPts val="600"/>
              </a:spcAft>
              <a:defRPr/>
            </a:pPr>
            <a:r>
              <a:rPr lang="en-US" kern="1200" cap="none" spc="0" baseline="0">
                <a:solidFill>
                  <a:prstClr val="black">
                    <a:tint val="75000"/>
                  </a:prstClr>
                </a:solidFill>
                <a:latin typeface="Calibri" panose="020F0502020204030204"/>
                <a:ea typeface="+mn-ea"/>
                <a:cs typeface="+mn-cs"/>
              </a:rPr>
              <a:t>Presentation Title</a:t>
            </a: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D76B855D-E9CC-4FF8-AD85-6CDC7B89A0DE}" type="slidenum">
              <a:rPr lang="en-US">
                <a:solidFill>
                  <a:prstClr val="black">
                    <a:tint val="75000"/>
                  </a:prstClr>
                </a:solidFill>
                <a:latin typeface="Calibri" panose="020F0502020204030204"/>
              </a:rPr>
              <a:pPr>
                <a:spcAft>
                  <a:spcPts val="600"/>
                </a:spcAft>
                <a:defRPr/>
              </a:pPr>
              <a:t>8</a:t>
            </a:fld>
            <a:endParaRPr lang="en-US">
              <a:solidFill>
                <a:prstClr val="black">
                  <a:tint val="75000"/>
                </a:prstClr>
              </a:solidFill>
              <a:latin typeface="Calibri" panose="020F0502020204030204"/>
            </a:endParaRPr>
          </a:p>
        </p:txBody>
      </p:sp>
      <p:sp>
        <p:nvSpPr>
          <p:cNvPr id="35" name="Freeform: Shape 34">
            <a:extLst>
              <a:ext uri="{FF2B5EF4-FFF2-40B4-BE49-F238E27FC236}">
                <a16:creationId xmlns:a16="http://schemas.microsoft.com/office/drawing/2014/main" id="{4CBF9756-6AC8-4C65-84DF-56FBFFA1D8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463438">
            <a:off x="7450227" y="5166682"/>
            <a:ext cx="1835725" cy="2024785"/>
          </a:xfrm>
          <a:custGeom>
            <a:avLst/>
            <a:gdLst>
              <a:gd name="connsiteX0" fmla="*/ 1801138 w 1835725"/>
              <a:gd name="connsiteY0" fmla="*/ 1622662 h 2024785"/>
              <a:gd name="connsiteX1" fmla="*/ 1835717 w 1835725"/>
              <a:gd name="connsiteY1" fmla="*/ 1680254 h 2024785"/>
              <a:gd name="connsiteX2" fmla="*/ 1812568 w 1835725"/>
              <a:gd name="connsiteY2" fmla="*/ 1877193 h 2024785"/>
              <a:gd name="connsiteX3" fmla="*/ 1776210 w 1835725"/>
              <a:gd name="connsiteY3" fmla="*/ 2024785 h 2024785"/>
              <a:gd name="connsiteX4" fmla="*/ 1655772 w 1835725"/>
              <a:gd name="connsiteY4" fmla="*/ 1983449 h 2024785"/>
              <a:gd name="connsiteX5" fmla="*/ 1687591 w 1835725"/>
              <a:gd name="connsiteY5" fmla="*/ 1854495 h 2024785"/>
              <a:gd name="connsiteX6" fmla="*/ 1708939 w 1835725"/>
              <a:gd name="connsiteY6" fmla="*/ 1673301 h 2024785"/>
              <a:gd name="connsiteX7" fmla="*/ 1778129 w 1835725"/>
              <a:gd name="connsiteY7" fmla="*/ 1615979 h 2024785"/>
              <a:gd name="connsiteX8" fmla="*/ 1801138 w 1835725"/>
              <a:gd name="connsiteY8" fmla="*/ 1622662 h 2024785"/>
              <a:gd name="connsiteX9" fmla="*/ 1585229 w 1835725"/>
              <a:gd name="connsiteY9" fmla="*/ 764759 h 2024785"/>
              <a:gd name="connsiteX10" fmla="*/ 1623024 w 1835725"/>
              <a:gd name="connsiteY10" fmla="*/ 792810 h 2024785"/>
              <a:gd name="connsiteX11" fmla="*/ 1777614 w 1835725"/>
              <a:gd name="connsiteY11" fmla="*/ 1157141 h 2024785"/>
              <a:gd name="connsiteX12" fmla="*/ 1733799 w 1835725"/>
              <a:gd name="connsiteY12" fmla="*/ 1235532 h 2024785"/>
              <a:gd name="connsiteX13" fmla="*/ 1716464 w 1835725"/>
              <a:gd name="connsiteY13" fmla="*/ 1237722 h 2024785"/>
              <a:gd name="connsiteX14" fmla="*/ 1716464 w 1835725"/>
              <a:gd name="connsiteY14" fmla="*/ 1237913 h 2024785"/>
              <a:gd name="connsiteX15" fmla="*/ 1655409 w 1835725"/>
              <a:gd name="connsiteY15" fmla="*/ 1191717 h 2024785"/>
              <a:gd name="connsiteX16" fmla="*/ 1513200 w 1835725"/>
              <a:gd name="connsiteY16" fmla="*/ 856627 h 2024785"/>
              <a:gd name="connsiteX17" fmla="*/ 1538499 w 1835725"/>
              <a:gd name="connsiteY17" fmla="*/ 770415 h 2024785"/>
              <a:gd name="connsiteX18" fmla="*/ 1585229 w 1835725"/>
              <a:gd name="connsiteY18" fmla="*/ 764759 h 2024785"/>
              <a:gd name="connsiteX19" fmla="*/ 477919 w 1835725"/>
              <a:gd name="connsiteY19" fmla="*/ 21437 h 2024785"/>
              <a:gd name="connsiteX20" fmla="*/ 509236 w 1835725"/>
              <a:gd name="connsiteY20" fmla="*/ 84182 h 2024785"/>
              <a:gd name="connsiteX21" fmla="*/ 445829 w 1835725"/>
              <a:gd name="connsiteY21" fmla="*/ 139871 h 2024785"/>
              <a:gd name="connsiteX22" fmla="*/ 437447 w 1835725"/>
              <a:gd name="connsiteY22" fmla="*/ 139395 h 2024785"/>
              <a:gd name="connsiteX23" fmla="*/ 73211 w 1835725"/>
              <a:gd name="connsiteY23" fmla="*/ 137204 h 2024785"/>
              <a:gd name="connsiteX24" fmla="*/ 749 w 1835725"/>
              <a:gd name="connsiteY24" fmla="*/ 84082 h 2024785"/>
              <a:gd name="connsiteX25" fmla="*/ 53871 w 1835725"/>
              <a:gd name="connsiteY25" fmla="*/ 11621 h 2024785"/>
              <a:gd name="connsiteX26" fmla="*/ 58352 w 1835725"/>
              <a:gd name="connsiteY26" fmla="*/ 11093 h 2024785"/>
              <a:gd name="connsiteX27" fmla="*/ 454020 w 1835725"/>
              <a:gd name="connsiteY27" fmla="*/ 13474 h 2024785"/>
              <a:gd name="connsiteX28" fmla="*/ 477919 w 1835725"/>
              <a:gd name="connsiteY28" fmla="*/ 21437 h 2024785"/>
              <a:gd name="connsiteX29" fmla="*/ 957797 w 1835725"/>
              <a:gd name="connsiteY29" fmla="*/ 167970 h 2024785"/>
              <a:gd name="connsiteX30" fmla="*/ 1286982 w 1835725"/>
              <a:gd name="connsiteY30" fmla="*/ 387616 h 2024785"/>
              <a:gd name="connsiteX31" fmla="*/ 1293725 w 1835725"/>
              <a:gd name="connsiteY31" fmla="*/ 477075 h 2024785"/>
              <a:gd name="connsiteX32" fmla="*/ 1245453 w 1835725"/>
              <a:gd name="connsiteY32" fmla="*/ 499154 h 2024785"/>
              <a:gd name="connsiteX33" fmla="*/ 1245167 w 1835725"/>
              <a:gd name="connsiteY33" fmla="*/ 499154 h 2024785"/>
              <a:gd name="connsiteX34" fmla="*/ 1203638 w 1835725"/>
              <a:gd name="connsiteY34" fmla="*/ 484104 h 2024785"/>
              <a:gd name="connsiteX35" fmla="*/ 900647 w 1835725"/>
              <a:gd name="connsiteY35" fmla="*/ 281508 h 2024785"/>
              <a:gd name="connsiteX36" fmla="*/ 872454 w 1835725"/>
              <a:gd name="connsiteY36" fmla="*/ 196164 h 2024785"/>
              <a:gd name="connsiteX37" fmla="*/ 957797 w 1835725"/>
              <a:gd name="connsiteY37" fmla="*/ 167970 h 2024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835725" h="2024785">
                <a:moveTo>
                  <a:pt x="1801138" y="1622662"/>
                </a:moveTo>
                <a:cubicBezTo>
                  <a:pt x="1822105" y="1633400"/>
                  <a:pt x="1836117" y="1655372"/>
                  <a:pt x="1835717" y="1680254"/>
                </a:cubicBezTo>
                <a:cubicBezTo>
                  <a:pt x="1832093" y="1746382"/>
                  <a:pt x="1824354" y="1812154"/>
                  <a:pt x="1812568" y="1877193"/>
                </a:cubicBezTo>
                <a:lnTo>
                  <a:pt x="1776210" y="2024785"/>
                </a:lnTo>
                <a:lnTo>
                  <a:pt x="1655772" y="1983449"/>
                </a:lnTo>
                <a:lnTo>
                  <a:pt x="1687591" y="1854495"/>
                </a:lnTo>
                <a:cubicBezTo>
                  <a:pt x="1698455" y="1794657"/>
                  <a:pt x="1705590" y="1734142"/>
                  <a:pt x="1708939" y="1673301"/>
                </a:cubicBezTo>
                <a:cubicBezTo>
                  <a:pt x="1712216" y="1638363"/>
                  <a:pt x="1743190" y="1612703"/>
                  <a:pt x="1778129" y="1615979"/>
                </a:cubicBezTo>
                <a:cubicBezTo>
                  <a:pt x="1786387" y="1616753"/>
                  <a:pt x="1794149" y="1619084"/>
                  <a:pt x="1801138" y="1622662"/>
                </a:cubicBezTo>
                <a:close/>
                <a:moveTo>
                  <a:pt x="1585229" y="764759"/>
                </a:moveTo>
                <a:cubicBezTo>
                  <a:pt x="1600438" y="768789"/>
                  <a:pt x="1614156" y="778436"/>
                  <a:pt x="1623024" y="792810"/>
                </a:cubicBezTo>
                <a:cubicBezTo>
                  <a:pt x="1689575" y="907319"/>
                  <a:pt x="1741505" y="1029715"/>
                  <a:pt x="1777614" y="1157141"/>
                </a:cubicBezTo>
                <a:cubicBezTo>
                  <a:pt x="1787149" y="1190888"/>
                  <a:pt x="1767537" y="1225969"/>
                  <a:pt x="1733799" y="1235532"/>
                </a:cubicBezTo>
                <a:cubicBezTo>
                  <a:pt x="1728151" y="1237046"/>
                  <a:pt x="1722312" y="1237780"/>
                  <a:pt x="1716464" y="1237722"/>
                </a:cubicBezTo>
                <a:lnTo>
                  <a:pt x="1716464" y="1237913"/>
                </a:lnTo>
                <a:cubicBezTo>
                  <a:pt x="1688070" y="1237913"/>
                  <a:pt x="1663124" y="1219044"/>
                  <a:pt x="1655409" y="1191717"/>
                </a:cubicBezTo>
                <a:cubicBezTo>
                  <a:pt x="1622214" y="1074512"/>
                  <a:pt x="1574437" y="961936"/>
                  <a:pt x="1513200" y="856627"/>
                </a:cubicBezTo>
                <a:cubicBezTo>
                  <a:pt x="1496379" y="825834"/>
                  <a:pt x="1507704" y="787236"/>
                  <a:pt x="1538499" y="770415"/>
                </a:cubicBezTo>
                <a:cubicBezTo>
                  <a:pt x="1553325" y="762319"/>
                  <a:pt x="1570022" y="760730"/>
                  <a:pt x="1585229" y="764759"/>
                </a:cubicBezTo>
                <a:close/>
                <a:moveTo>
                  <a:pt x="477919" y="21437"/>
                </a:moveTo>
                <a:cubicBezTo>
                  <a:pt x="499341" y="33775"/>
                  <a:pt x="512445" y="58102"/>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89834" y="-4456"/>
                  <a:pt x="322735" y="-3656"/>
                  <a:pt x="454020" y="13474"/>
                </a:cubicBezTo>
                <a:cubicBezTo>
                  <a:pt x="462713" y="14543"/>
                  <a:pt x="470778" y="17324"/>
                  <a:pt x="477919" y="21437"/>
                </a:cubicBezTo>
                <a:close/>
                <a:moveTo>
                  <a:pt x="957797" y="167970"/>
                </a:move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8235" y="164811"/>
                  <a:pt x="926445" y="152188"/>
                  <a:pt x="957797" y="167970"/>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7" name="Picture 6" descr="A person with a gear in his head&#10;&#10;Description automatically generated">
            <a:extLst>
              <a:ext uri="{FF2B5EF4-FFF2-40B4-BE49-F238E27FC236}">
                <a16:creationId xmlns:a16="http://schemas.microsoft.com/office/drawing/2014/main" id="{54DEFD02-A268-931A-E9B9-7F2F09D8B5C7}"/>
              </a:ext>
            </a:extLst>
          </p:cNvPr>
          <p:cNvPicPr>
            <a:picLocks noChangeAspect="1"/>
          </p:cNvPicPr>
          <p:nvPr/>
        </p:nvPicPr>
        <p:blipFill rotWithShape="1">
          <a:blip r:embed="rId2"/>
          <a:srcRect r="5" b="5"/>
          <a:stretch/>
        </p:blipFill>
        <p:spPr>
          <a:xfrm>
            <a:off x="7751975" y="1075239"/>
            <a:ext cx="4128603" cy="4128603"/>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p:spPr>
      </p:pic>
      <p:sp>
        <p:nvSpPr>
          <p:cNvPr id="37" name="Freeform: Shape 36">
            <a:extLst>
              <a:ext uri="{FF2B5EF4-FFF2-40B4-BE49-F238E27FC236}">
                <a16:creationId xmlns:a16="http://schemas.microsoft.com/office/drawing/2014/main" id="{2D385988-EAAF-4C27-AF8A-2BFBECAF3D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49602" y="4254"/>
            <a:ext cx="2066948" cy="1621879"/>
          </a:xfrm>
          <a:custGeom>
            <a:avLst/>
            <a:gdLst>
              <a:gd name="connsiteX0" fmla="*/ 0 w 2066948"/>
              <a:gd name="connsiteY0" fmla="*/ 0 h 1621879"/>
              <a:gd name="connsiteX1" fmla="*/ 123825 w 2066948"/>
              <a:gd name="connsiteY1" fmla="*/ 0 h 1621879"/>
              <a:gd name="connsiteX2" fmla="*/ 123825 w 2066948"/>
              <a:gd name="connsiteY2" fmla="*/ 1452620 h 1621879"/>
              <a:gd name="connsiteX3" fmla="*/ 1881378 w 2066948"/>
              <a:gd name="connsiteY3" fmla="*/ 436017 h 1621879"/>
              <a:gd name="connsiteX4" fmla="*/ 1127572 w 2066948"/>
              <a:gd name="connsiteY4" fmla="*/ 0 h 1621879"/>
              <a:gd name="connsiteX5" fmla="*/ 1374887 w 2066948"/>
              <a:gd name="connsiteY5" fmla="*/ 0 h 1621879"/>
              <a:gd name="connsiteX6" fmla="*/ 2035969 w 2066948"/>
              <a:gd name="connsiteY6" fmla="*/ 382391 h 1621879"/>
              <a:gd name="connsiteX7" fmla="*/ 2058648 w 2066948"/>
              <a:gd name="connsiteY7" fmla="*/ 466963 h 1621879"/>
              <a:gd name="connsiteX8" fmla="*/ 2035969 w 2066948"/>
              <a:gd name="connsiteY8" fmla="*/ 489642 h 1621879"/>
              <a:gd name="connsiteX9" fmla="*/ 92869 w 2066948"/>
              <a:gd name="connsiteY9" fmla="*/ 1613592 h 1621879"/>
              <a:gd name="connsiteX10" fmla="*/ 61913 w 2066948"/>
              <a:gd name="connsiteY10" fmla="*/ 1621879 h 1621879"/>
              <a:gd name="connsiteX11" fmla="*/ 0 w 2066948"/>
              <a:gd name="connsiteY11" fmla="*/ 1559967 h 162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6948" h="1621879">
                <a:moveTo>
                  <a:pt x="0" y="0"/>
                </a:moveTo>
                <a:lnTo>
                  <a:pt x="123825" y="0"/>
                </a:lnTo>
                <a:lnTo>
                  <a:pt x="123825" y="1452620"/>
                </a:lnTo>
                <a:lnTo>
                  <a:pt x="1881378" y="436017"/>
                </a:lnTo>
                <a:lnTo>
                  <a:pt x="1127572" y="0"/>
                </a:lnTo>
                <a:lnTo>
                  <a:pt x="1374887" y="0"/>
                </a:lnTo>
                <a:lnTo>
                  <a:pt x="2035969" y="382391"/>
                </a:lnTo>
                <a:cubicBezTo>
                  <a:pt x="2065582" y="399479"/>
                  <a:pt x="2075745" y="437340"/>
                  <a:pt x="2058648" y="466963"/>
                </a:cubicBezTo>
                <a:cubicBezTo>
                  <a:pt x="2053219" y="476384"/>
                  <a:pt x="2045389" y="484204"/>
                  <a:pt x="2035969" y="489642"/>
                </a:cubicBezTo>
                <a:lnTo>
                  <a:pt x="92869" y="1613592"/>
                </a:lnTo>
                <a:cubicBezTo>
                  <a:pt x="83458" y="1619031"/>
                  <a:pt x="72780" y="1621889"/>
                  <a:pt x="61913" y="1621879"/>
                </a:cubicBezTo>
                <a:cubicBezTo>
                  <a:pt x="27719" y="1621879"/>
                  <a:pt x="0" y="1594161"/>
                  <a:pt x="0" y="1559967"/>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39" name="Straight Connector 38">
            <a:extLst>
              <a:ext uri="{FF2B5EF4-FFF2-40B4-BE49-F238E27FC236}">
                <a16:creationId xmlns:a16="http://schemas.microsoft.com/office/drawing/2014/main" id="{43621FD4-D14D-45D5-9A57-9A2DE5EA59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138745" y="1027906"/>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41" name="Freeform: Shape 40">
            <a:extLst>
              <a:ext uri="{FF2B5EF4-FFF2-40B4-BE49-F238E27FC236}">
                <a16:creationId xmlns:a16="http://schemas.microsoft.com/office/drawing/2014/main" id="{B621D332-7329-4994-8836-C429A51B7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9527" y="6033795"/>
            <a:ext cx="1991064" cy="824205"/>
          </a:xfrm>
          <a:custGeom>
            <a:avLst/>
            <a:gdLst>
              <a:gd name="connsiteX0" fmla="*/ 995532 w 1991064"/>
              <a:gd name="connsiteY0" fmla="*/ 0 h 824205"/>
              <a:gd name="connsiteX1" fmla="*/ 1984823 w 1991064"/>
              <a:gd name="connsiteY1" fmla="*/ 784423 h 824205"/>
              <a:gd name="connsiteX2" fmla="*/ 1991064 w 1991064"/>
              <a:gd name="connsiteY2" fmla="*/ 824205 h 824205"/>
              <a:gd name="connsiteX3" fmla="*/ 0 w 1991064"/>
              <a:gd name="connsiteY3" fmla="*/ 824205 h 824205"/>
              <a:gd name="connsiteX4" fmla="*/ 6241 w 1991064"/>
              <a:gd name="connsiteY4" fmla="*/ 784423 h 824205"/>
              <a:gd name="connsiteX5" fmla="*/ 995532 w 1991064"/>
              <a:gd name="connsiteY5" fmla="*/ 0 h 824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1064" h="824205">
                <a:moveTo>
                  <a:pt x="995532" y="0"/>
                </a:moveTo>
                <a:cubicBezTo>
                  <a:pt x="1483521" y="0"/>
                  <a:pt x="1890663" y="336754"/>
                  <a:pt x="1984823" y="784423"/>
                </a:cubicBezTo>
                <a:lnTo>
                  <a:pt x="1991064" y="824205"/>
                </a:lnTo>
                <a:lnTo>
                  <a:pt x="0" y="824205"/>
                </a:lnTo>
                <a:lnTo>
                  <a:pt x="6241" y="784423"/>
                </a:lnTo>
                <a:cubicBezTo>
                  <a:pt x="100402" y="336754"/>
                  <a:pt x="507544" y="0"/>
                  <a:pt x="99553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3" name="Freeform: Shape 42">
            <a:extLst>
              <a:ext uri="{FF2B5EF4-FFF2-40B4-BE49-F238E27FC236}">
                <a16:creationId xmlns:a16="http://schemas.microsoft.com/office/drawing/2014/main" id="{2D20F754-35A9-4508-BE3C-C59996D143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51696" y="5523449"/>
            <a:ext cx="1340305" cy="1338805"/>
          </a:xfrm>
          <a:custGeom>
            <a:avLst/>
            <a:gdLst>
              <a:gd name="connsiteX0" fmla="*/ 61913 w 1340305"/>
              <a:gd name="connsiteY0" fmla="*/ 0 h 1338805"/>
              <a:gd name="connsiteX1" fmla="*/ 1340305 w 1340305"/>
              <a:gd name="connsiteY1" fmla="*/ 0 h 1338805"/>
              <a:gd name="connsiteX2" fmla="*/ 1340305 w 1340305"/>
              <a:gd name="connsiteY2" fmla="*/ 123825 h 1338805"/>
              <a:gd name="connsiteX3" fmla="*/ 123825 w 1340305"/>
              <a:gd name="connsiteY3" fmla="*/ 123825 h 1338805"/>
              <a:gd name="connsiteX4" fmla="*/ 123825 w 1340305"/>
              <a:gd name="connsiteY4" fmla="*/ 1338805 h 1338805"/>
              <a:gd name="connsiteX5" fmla="*/ 0 w 1340305"/>
              <a:gd name="connsiteY5" fmla="*/ 1338805 h 1338805"/>
              <a:gd name="connsiteX6" fmla="*/ 0 w 1340305"/>
              <a:gd name="connsiteY6" fmla="*/ 61913 h 1338805"/>
              <a:gd name="connsiteX7" fmla="*/ 61913 w 1340305"/>
              <a:gd name="connsiteY7" fmla="*/ 0 h 133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40305" h="1338805">
                <a:moveTo>
                  <a:pt x="61913" y="0"/>
                </a:moveTo>
                <a:lnTo>
                  <a:pt x="1340305" y="0"/>
                </a:lnTo>
                <a:lnTo>
                  <a:pt x="1340305" y="123825"/>
                </a:lnTo>
                <a:lnTo>
                  <a:pt x="123825" y="123825"/>
                </a:lnTo>
                <a:lnTo>
                  <a:pt x="123825" y="1338805"/>
                </a:lnTo>
                <a:lnTo>
                  <a:pt x="0" y="1338805"/>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39107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p:txBody>
          <a:bodyPr/>
          <a:lstStyle/>
          <a:p>
            <a:r>
              <a:rPr lang="en-US" dirty="0"/>
              <a:t>Thank you</a:t>
            </a:r>
          </a:p>
        </p:txBody>
      </p:sp>
      <p:sp>
        <p:nvSpPr>
          <p:cNvPr id="5" name="Footer Placeholder 4">
            <a:extLst>
              <a:ext uri="{FF2B5EF4-FFF2-40B4-BE49-F238E27FC236}">
                <a16:creationId xmlns:a16="http://schemas.microsoft.com/office/drawing/2014/main" id="{C75D06EF-9416-46F7-8230-B49EE1269F53}"/>
              </a:ext>
            </a:extLst>
          </p:cNvPr>
          <p:cNvSpPr>
            <a:spLocks noGrp="1"/>
          </p:cNvSpPr>
          <p:nvPr>
            <p:ph type="ftr" sz="quarter" idx="11"/>
          </p:nvPr>
        </p:nvSpPr>
        <p:spPr/>
        <p:txBody>
          <a:bodyPr/>
          <a:lstStyle/>
          <a:p>
            <a:pPr lvl="0"/>
            <a:r>
              <a:rPr lang="en-US" noProof="0" dirty="0"/>
              <a:t>Presentation Title</a:t>
            </a:r>
          </a:p>
        </p:txBody>
      </p:sp>
      <p:sp>
        <p:nvSpPr>
          <p:cNvPr id="6" name="Slide Number Placeholder 5">
            <a:extLst>
              <a:ext uri="{FF2B5EF4-FFF2-40B4-BE49-F238E27FC236}">
                <a16:creationId xmlns:a16="http://schemas.microsoft.com/office/drawing/2014/main" id="{7359025F-68D1-4F50-8480-3F981455D4DE}"/>
              </a:ext>
            </a:extLst>
          </p:cNvPr>
          <p:cNvSpPr>
            <a:spLocks noGrp="1"/>
          </p:cNvSpPr>
          <p:nvPr>
            <p:ph type="sldNum" sz="quarter" idx="12"/>
          </p:nvPr>
        </p:nvSpPr>
        <p:spPr/>
        <p:txBody>
          <a:bodyPr/>
          <a:lstStyle/>
          <a:p>
            <a:pPr lvl="0"/>
            <a:fld id="{D76B855D-E9CC-4FF8-AD85-6CDC7B89A0DE}" type="slidenum">
              <a:rPr lang="en-US" noProof="0" smtClean="0"/>
              <a:pPr lvl="0"/>
              <a:t>9</a:t>
            </a:fld>
            <a:endParaRPr lang="en-US" noProof="0" dirty="0"/>
          </a:p>
        </p:txBody>
      </p:sp>
      <p:sp>
        <p:nvSpPr>
          <p:cNvPr id="3" name="Content Placeholder 2">
            <a:extLst>
              <a:ext uri="{FF2B5EF4-FFF2-40B4-BE49-F238E27FC236}">
                <a16:creationId xmlns:a16="http://schemas.microsoft.com/office/drawing/2014/main" id="{21F0B6E0-1F7C-4E6A-87B1-554ADE739CD1}"/>
              </a:ext>
            </a:extLst>
          </p:cNvPr>
          <p:cNvSpPr>
            <a:spLocks noGrp="1"/>
          </p:cNvSpPr>
          <p:nvPr>
            <p:ph idx="1"/>
          </p:nvPr>
        </p:nvSpPr>
        <p:spPr/>
        <p:txBody>
          <a:bodyPr vert="horz" lIns="91440" tIns="45720" rIns="91440" bIns="45720" rtlCol="0" anchor="t">
            <a:normAutofit/>
          </a:bodyPr>
          <a:lstStyle/>
          <a:p>
            <a:r>
              <a:rPr lang="en-US" dirty="0"/>
              <a:t>Application </a:t>
            </a:r>
            <a:r>
              <a:rPr lang="en-US"/>
              <a:t>Development</a:t>
            </a:r>
            <a:endParaRPr lang="en-US" dirty="0"/>
          </a:p>
          <a:p>
            <a:pPr>
              <a:spcBef>
                <a:spcPts val="3000"/>
              </a:spcBef>
            </a:pPr>
            <a:endParaRPr lang="en-US" sz="1800" dirty="0"/>
          </a:p>
          <a:p>
            <a:endParaRPr lang="en-US" dirty="0"/>
          </a:p>
        </p:txBody>
      </p:sp>
    </p:spTree>
    <p:extLst>
      <p:ext uri="{BB962C8B-B14F-4D97-AF65-F5344CB8AC3E}">
        <p14:creationId xmlns:p14="http://schemas.microsoft.com/office/powerpoint/2010/main" val="962258905"/>
      </p:ext>
    </p:extLst>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BBC4E2F-F3E1-4F05-9206-4E311F2B3D9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613E4D1-157A-4FD3-BF11-7582A03ADF37}">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C3D3D887-4EBB-4786-8316-C89D0BB9706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519</Words>
  <Application>Microsoft Office PowerPoint</Application>
  <PresentationFormat>Widescreen</PresentationFormat>
  <Paragraphs>102</Paragraphs>
  <Slides>9</Slides>
  <Notes>0</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ShapesVTI</vt:lpstr>
      <vt:lpstr>BTRS System</vt:lpstr>
      <vt:lpstr>Agenda</vt:lpstr>
      <vt:lpstr>Introduction</vt:lpstr>
      <vt:lpstr>Business Application</vt:lpstr>
      <vt:lpstr>Problem Definition Statement</vt:lpstr>
      <vt:lpstr>Proposed Solution</vt:lpstr>
      <vt:lpstr>Functional and Non-Functional Requirements for BTRS Scenario</vt:lpstr>
      <vt:lpstr>Development Strategy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Shapes</dc:title>
  <dc:creator/>
  <cp:lastModifiedBy/>
  <cp:revision>203</cp:revision>
  <dcterms:created xsi:type="dcterms:W3CDTF">2023-09-03T17:23:33Z</dcterms:created>
  <dcterms:modified xsi:type="dcterms:W3CDTF">2023-09-07T00:00:13Z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